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551" r:id="rId2"/>
    <p:sldId id="552" r:id="rId3"/>
    <p:sldId id="406" r:id="rId4"/>
    <p:sldId id="351" r:id="rId5"/>
    <p:sldId id="356" r:id="rId6"/>
    <p:sldId id="358" r:id="rId7"/>
    <p:sldId id="359" r:id="rId8"/>
    <p:sldId id="597" r:id="rId9"/>
    <p:sldId id="437" r:id="rId10"/>
    <p:sldId id="438" r:id="rId11"/>
    <p:sldId id="439" r:id="rId12"/>
    <p:sldId id="360" r:id="rId13"/>
    <p:sldId id="361" r:id="rId14"/>
    <p:sldId id="362" r:id="rId15"/>
    <p:sldId id="363" r:id="rId16"/>
    <p:sldId id="364" r:id="rId17"/>
    <p:sldId id="365" r:id="rId18"/>
    <p:sldId id="1126" r:id="rId19"/>
    <p:sldId id="1127" r:id="rId20"/>
    <p:sldId id="370" r:id="rId21"/>
    <p:sldId id="514" r:id="rId22"/>
    <p:sldId id="371" r:id="rId23"/>
    <p:sldId id="372" r:id="rId24"/>
    <p:sldId id="373" r:id="rId25"/>
    <p:sldId id="502" r:id="rId26"/>
    <p:sldId id="507" r:id="rId27"/>
    <p:sldId id="376" r:id="rId28"/>
    <p:sldId id="1133" r:id="rId29"/>
    <p:sldId id="1159" r:id="rId30"/>
    <p:sldId id="1158" r:id="rId31"/>
    <p:sldId id="1160" r:id="rId32"/>
    <p:sldId id="1163" r:id="rId33"/>
    <p:sldId id="596" r:id="rId34"/>
    <p:sldId id="384" r:id="rId35"/>
    <p:sldId id="598" r:id="rId36"/>
    <p:sldId id="599" r:id="rId37"/>
    <p:sldId id="383" r:id="rId38"/>
    <p:sldId id="386" r:id="rId39"/>
    <p:sldId id="387" r:id="rId40"/>
    <p:sldId id="388" r:id="rId41"/>
    <p:sldId id="488" r:id="rId42"/>
    <p:sldId id="389" r:id="rId43"/>
    <p:sldId id="390" r:id="rId44"/>
    <p:sldId id="1125" r:id="rId45"/>
    <p:sldId id="343" r:id="rId46"/>
    <p:sldId id="804" r:id="rId47"/>
    <p:sldId id="805" r:id="rId48"/>
    <p:sldId id="806" r:id="rId49"/>
    <p:sldId id="807" r:id="rId50"/>
    <p:sldId id="808" r:id="rId51"/>
    <p:sldId id="809" r:id="rId52"/>
    <p:sldId id="810" r:id="rId53"/>
    <p:sldId id="811" r:id="rId54"/>
    <p:sldId id="812" r:id="rId55"/>
    <p:sldId id="813" r:id="rId56"/>
    <p:sldId id="814" r:id="rId57"/>
    <p:sldId id="815" r:id="rId58"/>
    <p:sldId id="816" r:id="rId59"/>
    <p:sldId id="817" r:id="rId60"/>
    <p:sldId id="818" r:id="rId61"/>
    <p:sldId id="819" r:id="rId62"/>
    <p:sldId id="820" r:id="rId63"/>
    <p:sldId id="821" r:id="rId64"/>
    <p:sldId id="822" r:id="rId65"/>
    <p:sldId id="823" r:id="rId66"/>
    <p:sldId id="824" r:id="rId67"/>
    <p:sldId id="825" r:id="rId68"/>
    <p:sldId id="826" r:id="rId69"/>
    <p:sldId id="827" r:id="rId70"/>
    <p:sldId id="828" r:id="rId71"/>
    <p:sldId id="829" r:id="rId72"/>
    <p:sldId id="830" r:id="rId73"/>
    <p:sldId id="831" r:id="rId74"/>
    <p:sldId id="832" r:id="rId75"/>
    <p:sldId id="833" r:id="rId76"/>
    <p:sldId id="834" r:id="rId77"/>
    <p:sldId id="835" r:id="rId78"/>
    <p:sldId id="836" r:id="rId79"/>
    <p:sldId id="837" r:id="rId80"/>
  </p:sldIdLst>
  <p:sldSz cx="16256000" cy="9144000"/>
  <p:notesSz cx="16256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138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1366" max="1920" units="cm"/>
          <inkml:channel name="Y" type="integer" min="-78" max="1080" units="cm"/>
        </inkml:traceFormat>
        <inkml:channelProperties>
          <inkml:channelProperty channel="X" name="resolution" value="86.24672" units="1/cm"/>
          <inkml:channelProperty channel="Y" name="resolution" value="54.11215" units="1/cm"/>
        </inkml:channelProperties>
      </inkml:inkSource>
      <inkml:timestamp xml:id="ts0" timeString="2021-06-11T08:20:22.902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</inkml:brush>
  </inkml:definitions>
  <inkml:trace contextRef="#ctx0" brushRef="#br0">1236 197,'0'-24,"0"1,-47-24,-24 23,24 1,24-1,-25 1,25 23,-1 0,-23 0,24 0,-24 0,-24 0,24 0,24 0,-1 0,1 0,-1 23,1-23,-1 0,-23 24,24-1,-24 24,23-47,1 24,23-1,-24-23,0 24,1-24,-1 23,-23-23,24 47,-1-23,1-24,-1 23,1-23,-1 47,1-47,-1 24,1-1,-1 1,1-24,23 23,0 1,0-1,0 24,0 0,0-23,0 0,47 70,0-47,0 23,0 1,23-24,1-24,23 48,-70-71,46 47,-23-47,-23 23,46-23,-46 24,23-24,0 0,0 0,70 23,-46 1,0-1,-1-23,24 0,-23 0,-1 0,1 0,23 0,0-23,-47-1,0-23,0 0,-23 47,23-47,-24 47,1-23,-24-1,23 24,-23-23,24-1,-24 1,0-1,0 1,23 23,-23-47,24 23,-24 1,0-1,0-23,0 24,0-1,0 1,0-25,0 25,0-24,0 0,0 23,0-23,-47 24,47-1,-24 24,1-23,-1 23,1-24,-24 1,23 23,1-24,-1 24,1 0,-1 0,1 0,-1 0,-23 0,23 0</inkml:trace>
  <inkml:trace contextRef="#ctx0" brushRef="#br0" timeOffset="1760">2529 150,'-23'0,"23"47,-47-24,0 24,23-23,24-1,-23 24,-1-23,1 70,23-71,0 24,0-23,-24 47,24-48,0 24,0 0,0-23,0-1,0 1,24-1,23 24,-24-47,24 47,0-23,-23-1,23 24,0-23,0-1,0 1,0-24,23 23,-23 1,-23-24,23 0,-23 0,-1 0,1 0,23 0,0 23,0 1,23-24,24 0,-23 23,46-23,1 0,-24 0,-23 0,-24 0,47 0,-47 0,0 0,-24 0,1 0,-1 0,1 0,-24-23,23 23,1 0,-1 0,25-24,-1 24,-24 0,1 0,-1 0,1 0,23 0,0 0,23 0,-23 0,-23 0,23 0,23 0,-46 0,23 0,-24 0,1 0,-24-23,24 23,-1 0,1-24,-1 24,1 0,23-23,0-1,-24-46,1 70,-1-24,1 24,-1 0,24-47,-23 47,-24-23,23 23,-23-24,24 24,-1-47,-23 24,24-1,-1 1,-23-24,0 23,0 1,24-1,-24 1,0-1,0 0,0-23,0 0,0 0,-47 0,23 24,-23-48,24 71,-48-47,24 0,24 24,-48 23,1-24,-1 1,48 23,-1 0,0 0,-23 0,24 0,-1 0,-70 0,47-24,-23 24,23 0,23 0,-93 0,46 0,0 0,1 0,-24 0,23 0,-23 0,-23-47,-1 47,24 0,-24-23,1 23,46-24,-23 24,47 0,-47 0,71 0,-1 0,-23 0,-24 0,48 0,-24 0,23 0,1 0,-1 0,1 0,-1 0,1 0,-1 0,1 0,23 24,0-1,0 1,0-1,0 1,0-1,0 1,0-1,0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636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080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xfrm>
            <a:off x="1625600" y="4343400"/>
            <a:ext cx="13004800" cy="4114800"/>
          </a:xfrm>
          <a:prstGeom prst="rect">
            <a:avLst/>
          </a:prstGeo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080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xfrm>
            <a:off x="1625600" y="4343400"/>
            <a:ext cx="13004800" cy="4114800"/>
          </a:xfrm>
          <a:prstGeom prst="rect">
            <a:avLst/>
          </a:prstGeo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080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Rectangle 3"/>
          <p:cNvSpPr>
            <a:spLocks noGrp="1"/>
          </p:cNvSpPr>
          <p:nvPr>
            <p:ph type="body" idx="1"/>
          </p:nvPr>
        </p:nvSpPr>
        <p:spPr bwMode="auto">
          <a:xfrm>
            <a:off x="1625600" y="4343400"/>
            <a:ext cx="13004800" cy="4114800"/>
          </a:xfrm>
          <a:prstGeom prst="rect">
            <a:avLst/>
          </a:prstGeo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5080000" y="685800"/>
            <a:ext cx="6096000" cy="3429000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9" name="Rectangle 3"/>
          <p:cNvSpPr>
            <a:spLocks noGrp="1"/>
          </p:cNvSpPr>
          <p:nvPr>
            <p:ph type="body" idx="1"/>
          </p:nvPr>
        </p:nvSpPr>
        <p:spPr bwMode="auto">
          <a:xfrm>
            <a:off x="1625600" y="4343400"/>
            <a:ext cx="13004800" cy="4114800"/>
          </a:xfrm>
          <a:prstGeom prst="rect">
            <a:avLst/>
          </a:prstGeom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9676" y="2834640"/>
            <a:ext cx="13822997" cy="19202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439352" y="5120640"/>
            <a:ext cx="11383644" cy="228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0" i="0">
                <a:solidFill>
                  <a:srgbClr val="2E5796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0" i="0">
                <a:solidFill>
                  <a:srgbClr val="2E5796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13117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8375110" y="2103120"/>
            <a:ext cx="7074122" cy="603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00" b="0" i="0">
                <a:solidFill>
                  <a:srgbClr val="2E5796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219200" y="2840568"/>
            <a:ext cx="13817600" cy="264687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438400" y="5181600"/>
            <a:ext cx="11379200" cy="116955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25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7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8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85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42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9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57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813117" y="8503920"/>
            <a:ext cx="3740340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846E88-87E9-4798-AEEE-BE89B8779029}" type="datetime1">
              <a:rPr lang="es-ES"/>
              <a:pPr>
                <a:defRPr/>
              </a:pPr>
              <a:t>10/09/2023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5529199" y="8503920"/>
            <a:ext cx="5203951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Alejandro R. Moyano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1708892" y="8503920"/>
            <a:ext cx="3740340" cy="27699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4BF310-BD44-4C2C-B2ED-9CD074FFB357}" type="slidenum">
              <a:rPr lang="es-ES"/>
              <a:pPr>
                <a:defRPr/>
              </a:pPr>
              <a:t>‹#›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813117" y="8503920"/>
            <a:ext cx="3740340" cy="2769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D5B22-68A1-4208-8B26-23F85D1AD79B}" type="datetime1">
              <a:rPr lang="es-ES" smtClean="0"/>
              <a:pPr>
                <a:defRPr/>
              </a:pPr>
              <a:t>10/09/2023</a:t>
            </a:fld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29199" y="8503920"/>
            <a:ext cx="5203951" cy="2769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708892" y="8503920"/>
            <a:ext cx="3740340" cy="2769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26101C-330A-4595-9865-1BC9A333170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6255989" cy="91439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5036027" y="8666078"/>
            <a:ext cx="149860" cy="111760"/>
          </a:xfrm>
          <a:custGeom>
            <a:avLst/>
            <a:gdLst/>
            <a:ahLst/>
            <a:cxnLst/>
            <a:rect l="l" t="t" r="r" b="b"/>
            <a:pathLst>
              <a:path w="149859" h="111759">
                <a:moveTo>
                  <a:pt x="68412" y="0"/>
                </a:moveTo>
                <a:lnTo>
                  <a:pt x="25368" y="13970"/>
                </a:lnTo>
                <a:lnTo>
                  <a:pt x="1774" y="44024"/>
                </a:lnTo>
                <a:lnTo>
                  <a:pt x="0" y="56285"/>
                </a:lnTo>
                <a:lnTo>
                  <a:pt x="270" y="61097"/>
                </a:lnTo>
                <a:lnTo>
                  <a:pt x="26394" y="97640"/>
                </a:lnTo>
                <a:lnTo>
                  <a:pt x="71181" y="110977"/>
                </a:lnTo>
                <a:lnTo>
                  <a:pt x="90338" y="111651"/>
                </a:lnTo>
                <a:lnTo>
                  <a:pt x="104506" y="108241"/>
                </a:lnTo>
                <a:lnTo>
                  <a:pt x="137454" y="85476"/>
                </a:lnTo>
                <a:lnTo>
                  <a:pt x="149432" y="46210"/>
                </a:lnTo>
                <a:lnTo>
                  <a:pt x="145198" y="35324"/>
                </a:lnTo>
                <a:lnTo>
                  <a:pt x="116431" y="9785"/>
                </a:lnTo>
                <a:lnTo>
                  <a:pt x="68412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011768" y="8666081"/>
            <a:ext cx="149860" cy="111760"/>
          </a:xfrm>
          <a:custGeom>
            <a:avLst/>
            <a:gdLst/>
            <a:ahLst/>
            <a:cxnLst/>
            <a:rect l="l" t="t" r="r" b="b"/>
            <a:pathLst>
              <a:path w="149859" h="111759">
                <a:moveTo>
                  <a:pt x="68414" y="0"/>
                </a:moveTo>
                <a:lnTo>
                  <a:pt x="25379" y="13978"/>
                </a:lnTo>
                <a:lnTo>
                  <a:pt x="1776" y="44025"/>
                </a:lnTo>
                <a:lnTo>
                  <a:pt x="0" y="56282"/>
                </a:lnTo>
                <a:lnTo>
                  <a:pt x="278" y="61157"/>
                </a:lnTo>
                <a:lnTo>
                  <a:pt x="26460" y="97655"/>
                </a:lnTo>
                <a:lnTo>
                  <a:pt x="71266" y="110969"/>
                </a:lnTo>
                <a:lnTo>
                  <a:pt x="90424" y="111639"/>
                </a:lnTo>
                <a:lnTo>
                  <a:pt x="104574" y="108222"/>
                </a:lnTo>
                <a:lnTo>
                  <a:pt x="137509" y="85444"/>
                </a:lnTo>
                <a:lnTo>
                  <a:pt x="149486" y="46164"/>
                </a:lnTo>
                <a:lnTo>
                  <a:pt x="145235" y="35288"/>
                </a:lnTo>
                <a:lnTo>
                  <a:pt x="116425" y="9773"/>
                </a:lnTo>
                <a:lnTo>
                  <a:pt x="68414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87903" y="983589"/>
            <a:ext cx="13886543" cy="1093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600" b="0" i="0">
                <a:solidFill>
                  <a:srgbClr val="2E5796"/>
                </a:solidFill>
                <a:latin typeface="Palatino Linotype"/>
                <a:cs typeface="Palatino Linotyp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45586" y="2280710"/>
            <a:ext cx="14371176" cy="3737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rgbClr val="7F7F7F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529199" y="8503920"/>
            <a:ext cx="5203951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3117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708892" y="8503920"/>
            <a:ext cx="3740340" cy="45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gI0p1zf31k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ohCDWZgNIU0" TargetMode="Externa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XCcpzWs-CI4" TargetMode="External"/><Relationship Id="rId4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alkpython.fm/episodes/show/100/python-past-present-and-future-with-guido-van-rossum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alkpython.fm/episodes/show/100/python-past-present-and-future-with-guido-van-rossum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NE97ylAnrz4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ions.html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k_3onMpwwU" TargetMode="External"/><Relationship Id="rId2" Type="http://schemas.openxmlformats.org/officeDocument/2006/relationships/hyperlink" Target="https://www.youtube.com/watch?v=VZGcm_JYOKM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youtube.com/watch?v=Jb2HHOahvc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www.geeksforgeeks.org/binary-search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beamers.com/python-programming-mistakes/" TargetMode="External"/><Relationship Id="rId2" Type="http://schemas.openxmlformats.org/officeDocument/2006/relationships/hyperlink" Target="https://www.toptal.com/python/top-10-mistakes-that-python-programmers-mak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46400" y="1219200"/>
            <a:ext cx="10290793" cy="580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415739" y="7315200"/>
            <a:ext cx="95128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hlinkClick r:id="rId3"/>
              </a:rPr>
              <a:t>https://www.youtube.com/watch?v=hgI0p1zf31k</a:t>
            </a:r>
            <a:r>
              <a:rPr lang="en-GB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379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1216" y="393191"/>
            <a:ext cx="10520172" cy="2436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32919" y="393191"/>
            <a:ext cx="1732788" cy="2436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8555">
              <a:lnSpc>
                <a:spcPct val="100000"/>
              </a:lnSpc>
            </a:pPr>
            <a:r>
              <a:rPr dirty="0"/>
              <a:t>Me</a:t>
            </a:r>
            <a:r>
              <a:rPr spc="-30" dirty="0"/>
              <a:t>m</a:t>
            </a:r>
            <a:r>
              <a:rPr dirty="0"/>
              <a:t>o</a:t>
            </a:r>
            <a:r>
              <a:rPr spc="-35" dirty="0"/>
              <a:t>r</a:t>
            </a:r>
            <a:r>
              <a:rPr spc="-5" dirty="0"/>
              <a:t>i</a:t>
            </a:r>
            <a:r>
              <a:rPr dirty="0"/>
              <a:t>a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spc="-5" dirty="0"/>
              <a:t>princi</a:t>
            </a:r>
            <a:r>
              <a:rPr spc="20" dirty="0"/>
              <a:t>p</a:t>
            </a:r>
            <a:r>
              <a:rPr dirty="0"/>
              <a:t>al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945586" y="2438400"/>
            <a:ext cx="14371176" cy="3737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260" marR="5080" indent="-543560">
              <a:lnSpc>
                <a:spcPct val="100299"/>
              </a:lnSpc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dirty="0"/>
              <a:t>La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20" dirty="0"/>
              <a:t>m</a:t>
            </a:r>
            <a:r>
              <a:rPr dirty="0"/>
              <a:t>e</a:t>
            </a:r>
            <a:r>
              <a:rPr spc="-15" dirty="0"/>
              <a:t>mo</a:t>
            </a:r>
            <a:r>
              <a:rPr dirty="0"/>
              <a:t>r</a:t>
            </a:r>
            <a:r>
              <a:rPr spc="25" dirty="0"/>
              <a:t>i</a:t>
            </a:r>
            <a:r>
              <a:rPr dirty="0"/>
              <a:t>a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dirty="0"/>
              <a:t>está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25" dirty="0"/>
              <a:t>i</a:t>
            </a:r>
            <a:r>
              <a:rPr spc="-5" dirty="0"/>
              <a:t>v</a:t>
            </a:r>
            <a:r>
              <a:rPr spc="30" dirty="0"/>
              <a:t>i</a:t>
            </a:r>
            <a:r>
              <a:rPr spc="-25" dirty="0"/>
              <a:t>d</a:t>
            </a:r>
            <a:r>
              <a:rPr spc="-5" dirty="0"/>
              <a:t>i</a:t>
            </a:r>
            <a:r>
              <a:rPr spc="-35" dirty="0"/>
              <a:t>d</a:t>
            </a:r>
            <a:r>
              <a:rPr dirty="0"/>
              <a:t>a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dirty="0"/>
              <a:t>en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-5" dirty="0"/>
              <a:t>pe</a:t>
            </a:r>
            <a:r>
              <a:rPr spc="-20" dirty="0"/>
              <a:t>q</a:t>
            </a:r>
            <a:r>
              <a:rPr spc="-15" dirty="0"/>
              <a:t>u</a:t>
            </a:r>
            <a:r>
              <a:rPr dirty="0"/>
              <a:t>e</a:t>
            </a:r>
            <a:r>
              <a:rPr spc="10" dirty="0"/>
              <a:t>ñ</a:t>
            </a:r>
            <a:r>
              <a:rPr spc="-20" dirty="0"/>
              <a:t>a</a:t>
            </a:r>
            <a:r>
              <a:rPr dirty="0"/>
              <a:t>s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15" dirty="0"/>
              <a:t>u</a:t>
            </a:r>
            <a:r>
              <a:rPr spc="5" dirty="0"/>
              <a:t>n</a:t>
            </a:r>
            <a:r>
              <a:rPr spc="25" dirty="0"/>
              <a:t>i</a:t>
            </a:r>
            <a:r>
              <a:rPr spc="10" dirty="0"/>
              <a:t>d</a:t>
            </a:r>
            <a:r>
              <a:rPr spc="-20" dirty="0"/>
              <a:t>a</a:t>
            </a:r>
            <a:r>
              <a:rPr spc="10" dirty="0"/>
              <a:t>d</a:t>
            </a:r>
            <a:r>
              <a:rPr dirty="0"/>
              <a:t>es</a:t>
            </a:r>
            <a:r>
              <a:rPr spc="-20" dirty="0">
                <a:latin typeface="Times New Roman"/>
                <a:cs typeface="Times New Roman"/>
              </a:rPr>
              <a:t> </a:t>
            </a:r>
            <a:r>
              <a:rPr spc="25" dirty="0"/>
              <a:t>ll</a:t>
            </a:r>
            <a:r>
              <a:rPr spc="-20" dirty="0"/>
              <a:t>ama</a:t>
            </a:r>
            <a:r>
              <a:rPr spc="10" dirty="0"/>
              <a:t>d</a:t>
            </a:r>
            <a:r>
              <a:rPr spc="-50" dirty="0"/>
              <a:t>a</a:t>
            </a:r>
            <a:r>
              <a:rPr dirty="0"/>
              <a:t>s</a:t>
            </a:r>
            <a:r>
              <a:rPr dirty="0">
                <a:latin typeface="Times New Roman"/>
                <a:cs typeface="Times New Roman"/>
              </a:rPr>
              <a:t> </a:t>
            </a:r>
            <a:r>
              <a:rPr spc="-5" dirty="0"/>
              <a:t>bytes</a:t>
            </a:r>
          </a:p>
          <a:p>
            <a:pPr marL="556260" indent="-543560">
              <a:lnSpc>
                <a:spcPct val="100000"/>
              </a:lnSpc>
              <a:spcBef>
                <a:spcPts val="915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dirty="0"/>
              <a:t>L</a:t>
            </a:r>
            <a:r>
              <a:rPr spc="-15" dirty="0"/>
              <a:t>o</a:t>
            </a:r>
            <a:r>
              <a:rPr dirty="0"/>
              <a:t>s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byte</a:t>
            </a:r>
            <a:r>
              <a:rPr dirty="0"/>
              <a:t>s</a:t>
            </a:r>
            <a:r>
              <a:rPr spc="55" dirty="0">
                <a:latin typeface="Times New Roman"/>
                <a:cs typeface="Times New Roman"/>
              </a:rPr>
              <a:t> </a:t>
            </a:r>
            <a:r>
              <a:rPr dirty="0"/>
              <a:t>est</a:t>
            </a:r>
            <a:r>
              <a:rPr spc="-15" dirty="0"/>
              <a:t>á</a:t>
            </a:r>
            <a:r>
              <a:rPr dirty="0"/>
              <a:t>n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dirty="0"/>
              <a:t>f</a:t>
            </a:r>
            <a:r>
              <a:rPr spc="-30" dirty="0"/>
              <a:t>o</a:t>
            </a:r>
            <a:r>
              <a:rPr dirty="0"/>
              <a:t>r</a:t>
            </a:r>
            <a:r>
              <a:rPr spc="-15" dirty="0"/>
              <a:t>m</a:t>
            </a:r>
            <a:r>
              <a:rPr spc="-20" dirty="0"/>
              <a:t>a</a:t>
            </a:r>
            <a:r>
              <a:rPr spc="10" dirty="0"/>
              <a:t>d</a:t>
            </a:r>
            <a:r>
              <a:rPr spc="-15" dirty="0"/>
              <a:t>o</a:t>
            </a:r>
            <a:r>
              <a:rPr dirty="0"/>
              <a:t>s</a:t>
            </a:r>
            <a:r>
              <a:rPr spc="50" dirty="0">
                <a:latin typeface="Times New Roman"/>
                <a:cs typeface="Times New Roman"/>
              </a:rPr>
              <a:t> </a:t>
            </a:r>
            <a:r>
              <a:rPr spc="-5" dirty="0"/>
              <a:t>p</a:t>
            </a:r>
            <a:r>
              <a:rPr spc="-30" dirty="0"/>
              <a:t>o</a:t>
            </a:r>
            <a:r>
              <a:rPr dirty="0"/>
              <a:t>r</a:t>
            </a:r>
            <a:r>
              <a:rPr spc="105" dirty="0">
                <a:latin typeface="Times New Roman"/>
                <a:cs typeface="Times New Roman"/>
              </a:rPr>
              <a:t> </a:t>
            </a:r>
            <a:r>
              <a:rPr spc="-20" dirty="0"/>
              <a:t>b</a:t>
            </a:r>
            <a:r>
              <a:rPr spc="25" dirty="0"/>
              <a:t>i</a:t>
            </a:r>
            <a:r>
              <a:rPr dirty="0"/>
              <a:t>ts.</a:t>
            </a:r>
          </a:p>
          <a:p>
            <a:pPr marL="556260" indent="-543560">
              <a:lnSpc>
                <a:spcPct val="100000"/>
              </a:lnSpc>
              <a:spcBef>
                <a:spcPts val="915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pc="-5" dirty="0"/>
              <a:t>E</a:t>
            </a:r>
            <a:r>
              <a:rPr dirty="0"/>
              <a:t>l</a:t>
            </a:r>
            <a:r>
              <a:rPr spc="85" dirty="0">
                <a:latin typeface="Times New Roman"/>
                <a:cs typeface="Times New Roman"/>
              </a:rPr>
              <a:t> </a:t>
            </a:r>
            <a:r>
              <a:rPr spc="-5" dirty="0"/>
              <a:t>b</a:t>
            </a:r>
            <a:r>
              <a:rPr spc="10" dirty="0"/>
              <a:t>i</a:t>
            </a:r>
            <a:r>
              <a:rPr dirty="0"/>
              <a:t>t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5" dirty="0"/>
              <a:t>p</a:t>
            </a:r>
            <a:r>
              <a:rPr spc="-30" dirty="0"/>
              <a:t>o</a:t>
            </a:r>
            <a:r>
              <a:rPr spc="10" dirty="0"/>
              <a:t>d</a:t>
            </a:r>
            <a:r>
              <a:rPr dirty="0"/>
              <a:t>r</a:t>
            </a:r>
            <a:r>
              <a:rPr spc="25" dirty="0"/>
              <a:t>í</a:t>
            </a:r>
            <a:r>
              <a:rPr dirty="0"/>
              <a:t>a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dirty="0"/>
              <a:t>ef</a:t>
            </a:r>
            <a:r>
              <a:rPr spc="15" dirty="0"/>
              <a:t>i</a:t>
            </a:r>
            <a:r>
              <a:rPr spc="5" dirty="0"/>
              <a:t>n</a:t>
            </a:r>
            <a:r>
              <a:rPr spc="25" dirty="0"/>
              <a:t>i</a:t>
            </a:r>
            <a:r>
              <a:rPr spc="-35" dirty="0"/>
              <a:t>r</a:t>
            </a:r>
            <a:r>
              <a:rPr spc="-5" dirty="0"/>
              <a:t>s</a:t>
            </a:r>
            <a:r>
              <a:rPr dirty="0"/>
              <a:t>e</a:t>
            </a:r>
            <a:r>
              <a:rPr spc="-15" dirty="0">
                <a:latin typeface="Times New Roman"/>
                <a:cs typeface="Times New Roman"/>
              </a:rPr>
              <a:t> </a:t>
            </a:r>
            <a:r>
              <a:rPr spc="10" dirty="0"/>
              <a:t>c</a:t>
            </a:r>
            <a:r>
              <a:rPr spc="-15" dirty="0"/>
              <a:t>o</a:t>
            </a:r>
            <a:r>
              <a:rPr spc="-20" dirty="0"/>
              <a:t>m</a:t>
            </a:r>
            <a:r>
              <a:rPr dirty="0"/>
              <a:t>o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25" dirty="0"/>
              <a:t>l</a:t>
            </a:r>
            <a:r>
              <a:rPr dirty="0"/>
              <a:t>a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15" dirty="0"/>
              <a:t>u</a:t>
            </a:r>
            <a:r>
              <a:rPr spc="5" dirty="0"/>
              <a:t>n</a:t>
            </a:r>
            <a:r>
              <a:rPr spc="25" dirty="0"/>
              <a:t>i</a:t>
            </a:r>
            <a:r>
              <a:rPr spc="10" dirty="0"/>
              <a:t>d</a:t>
            </a:r>
            <a:r>
              <a:rPr spc="-20" dirty="0"/>
              <a:t>a</a:t>
            </a:r>
            <a:r>
              <a:rPr dirty="0"/>
              <a:t>d</a:t>
            </a:r>
            <a:r>
              <a:rPr spc="-5" dirty="0">
                <a:latin typeface="Times New Roman"/>
                <a:cs typeface="Times New Roman"/>
              </a:rPr>
              <a:t> </a:t>
            </a:r>
            <a:r>
              <a:rPr spc="-20" dirty="0"/>
              <a:t>m</a:t>
            </a:r>
            <a:r>
              <a:rPr spc="25" dirty="0"/>
              <a:t>í</a:t>
            </a:r>
            <a:r>
              <a:rPr spc="5" dirty="0"/>
              <a:t>n</a:t>
            </a:r>
            <a:r>
              <a:rPr spc="25" dirty="0"/>
              <a:t>i</a:t>
            </a:r>
            <a:r>
              <a:rPr spc="-20" dirty="0"/>
              <a:t>m</a:t>
            </a:r>
            <a:r>
              <a:rPr dirty="0"/>
              <a:t>a</a:t>
            </a:r>
            <a:r>
              <a:rPr spc="5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dirty="0"/>
              <a:t>e</a:t>
            </a:r>
          </a:p>
          <a:p>
            <a:pPr marL="556260">
              <a:lnSpc>
                <a:spcPct val="100000"/>
              </a:lnSpc>
              <a:spcBef>
                <a:spcPts val="15"/>
              </a:spcBef>
            </a:pPr>
            <a:r>
              <a:rPr spc="20" dirty="0"/>
              <a:t>i</a:t>
            </a:r>
            <a:r>
              <a:rPr dirty="0"/>
              <a:t>nf</a:t>
            </a:r>
            <a:r>
              <a:rPr spc="-20" dirty="0"/>
              <a:t>o</a:t>
            </a:r>
            <a:r>
              <a:rPr dirty="0"/>
              <a:t>r</a:t>
            </a:r>
            <a:r>
              <a:rPr spc="-20" dirty="0"/>
              <a:t>ma</a:t>
            </a:r>
            <a:r>
              <a:rPr spc="10" dirty="0"/>
              <a:t>c</a:t>
            </a:r>
            <a:r>
              <a:rPr spc="20" dirty="0"/>
              <a:t>i</a:t>
            </a:r>
            <a:r>
              <a:rPr spc="-15" dirty="0"/>
              <a:t>ó</a:t>
            </a:r>
            <a:r>
              <a:rPr spc="-30" dirty="0"/>
              <a:t>n</a:t>
            </a:r>
            <a:r>
              <a:rPr dirty="0"/>
              <a:t>.</a:t>
            </a:r>
          </a:p>
          <a:p>
            <a:pPr marL="556260" indent="-543560">
              <a:lnSpc>
                <a:spcPts val="4525"/>
              </a:lnSpc>
              <a:spcBef>
                <a:spcPts val="915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dirty="0"/>
              <a:t>A</a:t>
            </a:r>
            <a:r>
              <a:rPr spc="70" dirty="0">
                <a:latin typeface="Times New Roman"/>
                <a:cs typeface="Times New Roman"/>
              </a:rPr>
              <a:t> </a:t>
            </a:r>
            <a:r>
              <a:rPr spc="10" dirty="0"/>
              <a:t>c</a:t>
            </a:r>
            <a:r>
              <a:rPr spc="-20" dirty="0"/>
              <a:t>a</a:t>
            </a:r>
            <a:r>
              <a:rPr spc="10" dirty="0"/>
              <a:t>d</a:t>
            </a:r>
            <a:r>
              <a:rPr dirty="0"/>
              <a:t>a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5" dirty="0"/>
              <a:t>byt</a:t>
            </a:r>
            <a:r>
              <a:rPr dirty="0"/>
              <a:t>e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dirty="0"/>
              <a:t>en</a:t>
            </a:r>
            <a:r>
              <a:rPr spc="65" dirty="0">
                <a:latin typeface="Times New Roman"/>
                <a:cs typeface="Times New Roman"/>
              </a:rPr>
              <a:t> </a:t>
            </a:r>
            <a:r>
              <a:rPr spc="25" dirty="0"/>
              <a:t>l</a:t>
            </a:r>
            <a:r>
              <a:rPr dirty="0"/>
              <a:t>a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20" dirty="0"/>
              <a:t>m</a:t>
            </a:r>
            <a:r>
              <a:rPr dirty="0"/>
              <a:t>e</a:t>
            </a:r>
            <a:r>
              <a:rPr spc="-15" dirty="0"/>
              <a:t>mo</a:t>
            </a:r>
            <a:r>
              <a:rPr dirty="0"/>
              <a:t>r</a:t>
            </a:r>
            <a:r>
              <a:rPr spc="25" dirty="0"/>
              <a:t>i</a:t>
            </a:r>
            <a:r>
              <a:rPr dirty="0"/>
              <a:t>a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-5" dirty="0"/>
              <a:t>s</a:t>
            </a:r>
            <a:r>
              <a:rPr dirty="0"/>
              <a:t>e</a:t>
            </a:r>
            <a:r>
              <a:rPr spc="90" dirty="0">
                <a:latin typeface="Times New Roman"/>
                <a:cs typeface="Times New Roman"/>
              </a:rPr>
              <a:t> </a:t>
            </a:r>
            <a:r>
              <a:rPr spc="25" dirty="0"/>
              <a:t>l</a:t>
            </a:r>
            <a:r>
              <a:rPr dirty="0"/>
              <a:t>e</a:t>
            </a:r>
            <a:r>
              <a:rPr spc="60" dirty="0">
                <a:latin typeface="Times New Roman"/>
                <a:cs typeface="Times New Roman"/>
              </a:rPr>
              <a:t> </a:t>
            </a:r>
            <a:r>
              <a:rPr spc="-20" dirty="0"/>
              <a:t>a</a:t>
            </a:r>
            <a:r>
              <a:rPr spc="-5" dirty="0"/>
              <a:t>s</a:t>
            </a:r>
            <a:r>
              <a:rPr spc="-20" dirty="0"/>
              <a:t>o</a:t>
            </a:r>
            <a:r>
              <a:rPr spc="10" dirty="0"/>
              <a:t>c</a:t>
            </a:r>
            <a:r>
              <a:rPr spc="25" dirty="0"/>
              <a:t>i</a:t>
            </a:r>
            <a:r>
              <a:rPr dirty="0"/>
              <a:t>a</a:t>
            </a:r>
            <a:r>
              <a:rPr spc="80" dirty="0">
                <a:latin typeface="Times New Roman"/>
                <a:cs typeface="Times New Roman"/>
              </a:rPr>
              <a:t> </a:t>
            </a:r>
            <a:r>
              <a:rPr spc="-15" dirty="0"/>
              <a:t>u</a:t>
            </a:r>
            <a:r>
              <a:rPr spc="5" dirty="0"/>
              <a:t>n</a:t>
            </a:r>
            <a:r>
              <a:rPr dirty="0"/>
              <a:t>a</a:t>
            </a:r>
            <a:r>
              <a:rPr spc="40" dirty="0">
                <a:latin typeface="Times New Roman"/>
                <a:cs typeface="Times New Roman"/>
              </a:rPr>
              <a:t> </a:t>
            </a:r>
            <a:r>
              <a:rPr spc="10" dirty="0"/>
              <a:t>d</a:t>
            </a:r>
            <a:r>
              <a:rPr spc="25" dirty="0"/>
              <a:t>i</a:t>
            </a:r>
            <a:r>
              <a:rPr dirty="0"/>
              <a:t>re</a:t>
            </a:r>
            <a:r>
              <a:rPr spc="15" dirty="0"/>
              <a:t>c</a:t>
            </a:r>
            <a:r>
              <a:rPr spc="10" dirty="0"/>
              <a:t>c</a:t>
            </a:r>
            <a:r>
              <a:rPr spc="-5" dirty="0"/>
              <a:t>i</a:t>
            </a:r>
            <a:r>
              <a:rPr spc="-25" dirty="0"/>
              <a:t>ó</a:t>
            </a:r>
            <a:r>
              <a:rPr spc="5" dirty="0"/>
              <a:t>n</a:t>
            </a:r>
            <a:r>
              <a:rPr dirty="0"/>
              <a:t>.</a:t>
            </a:r>
          </a:p>
        </p:txBody>
      </p:sp>
      <p:sp>
        <p:nvSpPr>
          <p:cNvPr id="6" name="object 6"/>
          <p:cNvSpPr/>
          <p:nvPr/>
        </p:nvSpPr>
        <p:spPr>
          <a:xfrm>
            <a:off x="13843010" y="6248400"/>
            <a:ext cx="1905000" cy="24098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487" y="393191"/>
            <a:ext cx="15311627" cy="2436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328647" y="393191"/>
            <a:ext cx="1732788" cy="2436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Almacenamiento</a:t>
            </a:r>
            <a:r>
              <a:rPr spc="-100" dirty="0">
                <a:latin typeface="Times New Roman"/>
                <a:cs typeface="Times New Roman"/>
              </a:rPr>
              <a:t> </a:t>
            </a:r>
            <a:r>
              <a:rPr dirty="0"/>
              <a:t>s</a:t>
            </a:r>
            <a:r>
              <a:rPr spc="-35" dirty="0"/>
              <a:t>e</a:t>
            </a:r>
            <a:r>
              <a:rPr dirty="0"/>
              <a:t>cundario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5586" y="2280710"/>
            <a:ext cx="13961110" cy="5009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260" marR="1042035" indent="-543560">
              <a:lnSpc>
                <a:spcPct val="100299"/>
              </a:lnSpc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10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u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6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t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p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spc="3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mo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4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q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u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5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ma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t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5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u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rante</a:t>
            </a:r>
            <a:r>
              <a:rPr sz="380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u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h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spc="4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t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p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.</a:t>
            </a:r>
            <a:endParaRPr sz="3800">
              <a:latin typeface="Century Gothic"/>
              <a:cs typeface="Century Gothic"/>
            </a:endParaRPr>
          </a:p>
          <a:p>
            <a:pPr marL="556260" indent="-543560">
              <a:lnSpc>
                <a:spcPct val="100000"/>
              </a:lnSpc>
              <a:spcBef>
                <a:spcPts val="915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spc="8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9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b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rran</a:t>
            </a:r>
            <a:r>
              <a:rPr sz="3800" spc="5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u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spc="4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9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p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g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8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el</a:t>
            </a:r>
            <a:r>
              <a:rPr sz="3800" spc="12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r.</a:t>
            </a:r>
            <a:endParaRPr sz="3800">
              <a:latin typeface="Century Gothic"/>
              <a:cs typeface="Century Gothic"/>
            </a:endParaRPr>
          </a:p>
          <a:p>
            <a:pPr marL="556260" indent="-543560">
              <a:lnSpc>
                <a:spcPct val="100000"/>
              </a:lnSpc>
              <a:spcBef>
                <a:spcPts val="915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10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á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8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ta</a:t>
            </a:r>
            <a:r>
              <a:rPr sz="3800" spc="1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q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u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8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mo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4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pr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pa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endParaRPr sz="3800">
              <a:latin typeface="Century Gothic"/>
              <a:cs typeface="Century Gothic"/>
            </a:endParaRPr>
          </a:p>
          <a:p>
            <a:pPr marL="556260" marR="5080" indent="-543560">
              <a:lnSpc>
                <a:spcPct val="99900"/>
              </a:lnSpc>
              <a:spcBef>
                <a:spcPts val="920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F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re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u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te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-2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te,</a:t>
            </a:r>
            <a:r>
              <a:rPr sz="3800" spc="-2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20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8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p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og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8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-2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7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20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ma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1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en</a:t>
            </a:r>
            <a:r>
              <a:rPr sz="3800" spc="6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20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4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secun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-3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y</a:t>
            </a:r>
            <a:r>
              <a:rPr sz="3800" spc="12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rg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5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en</a:t>
            </a:r>
            <a:r>
              <a:rPr sz="3800" spc="6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20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7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4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p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pa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ua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spc="4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es</a:t>
            </a:r>
            <a:r>
              <a:rPr sz="3800" spc="5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es</a:t>
            </a:r>
            <a:r>
              <a:rPr sz="3800" spc="-25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.</a:t>
            </a:r>
            <a:endParaRPr sz="3800">
              <a:latin typeface="Century Gothic"/>
              <a:cs typeface="Century Gothic"/>
            </a:endParaRPr>
          </a:p>
          <a:p>
            <a:pPr marL="556260" indent="-543560">
              <a:lnSpc>
                <a:spcPts val="4525"/>
              </a:lnSpc>
              <a:spcBef>
                <a:spcPts val="910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j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:</a:t>
            </a:r>
            <a:r>
              <a:rPr sz="3800" spc="4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sco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4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u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,</a:t>
            </a:r>
            <a:r>
              <a:rPr sz="3800" spc="3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,</a:t>
            </a:r>
            <a:r>
              <a:rPr sz="3800" spc="4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et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.</a:t>
            </a:r>
            <a:endParaRPr sz="3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090410" y="6095986"/>
            <a:ext cx="3133740" cy="28926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9868DEE9-C874-431D-9962-628D7F8322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9200" y="2641600"/>
            <a:ext cx="13817600" cy="5486400"/>
          </a:xfrm>
          <a:prstGeom prst="rect">
            <a:avLst/>
          </a:prstGeom>
        </p:spPr>
        <p:txBody>
          <a:bodyPr lIns="145143" tIns="72571" rIns="145143" bIns="72571"/>
          <a:lstStyle/>
          <a:p>
            <a:pPr>
              <a:buFontTx/>
              <a:buNone/>
            </a:pPr>
            <a:r>
              <a:rPr lang="en-US" altLang="es-ES" sz="3200" dirty="0"/>
              <a:t>Python has 4 standard data structures:</a:t>
            </a:r>
          </a:p>
          <a:p>
            <a:r>
              <a:rPr lang="en-US" altLang="es-ES" sz="3200" dirty="0"/>
              <a:t>List</a:t>
            </a:r>
          </a:p>
          <a:p>
            <a:r>
              <a:rPr lang="en-US" altLang="es-ES" sz="3200" dirty="0" err="1"/>
              <a:t>Tuple</a:t>
            </a:r>
            <a:endParaRPr lang="en-US" altLang="es-ES" sz="3200" dirty="0"/>
          </a:p>
          <a:p>
            <a:r>
              <a:rPr lang="en-US" altLang="es-ES" sz="3200" dirty="0"/>
              <a:t>Dictionary</a:t>
            </a:r>
          </a:p>
          <a:p>
            <a:r>
              <a:rPr lang="en-US" altLang="es-ES" sz="3200" dirty="0"/>
              <a:t>Set</a:t>
            </a:r>
          </a:p>
          <a:p>
            <a:endParaRPr lang="en-US" altLang="es-ES" sz="3200" dirty="0"/>
          </a:p>
          <a:p>
            <a:pPr>
              <a:buNone/>
            </a:pPr>
            <a:r>
              <a:rPr lang="en-US" altLang="es-ES" sz="3200" b="1" dirty="0"/>
              <a:t>What is a structure?</a:t>
            </a:r>
          </a:p>
          <a:p>
            <a:pPr>
              <a:buNone/>
            </a:pPr>
            <a:r>
              <a:rPr lang="en-US" altLang="es-ES" sz="3200" b="1" dirty="0"/>
              <a:t>	</a:t>
            </a:r>
            <a:endParaRPr lang="en-US" altLang="es-ES" sz="3200" b="1" dirty="0">
              <a:solidFill>
                <a:srgbClr val="FF0000"/>
              </a:solidFill>
            </a:endParaRPr>
          </a:p>
        </p:txBody>
      </p:sp>
      <p:sp>
        <p:nvSpPr>
          <p:cNvPr id="25602" name="Title 1">
            <a:extLst>
              <a:ext uri="{FF2B5EF4-FFF2-40B4-BE49-F238E27FC236}">
                <a16:creationId xmlns:a16="http://schemas.microsoft.com/office/drawing/2014/main" id="{A35E14F1-CC46-465F-8AEC-984C8B7E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533400"/>
            <a:ext cx="13822997" cy="1323439"/>
          </a:xfrm>
        </p:spPr>
        <p:txBody>
          <a:bodyPr/>
          <a:lstStyle/>
          <a:p>
            <a:r>
              <a:rPr lang="en-US" altLang="es-ES" b="1" dirty="0"/>
              <a:t>Built-in Data Structures:</a:t>
            </a:r>
            <a:endParaRPr lang="en-US" altLang="es-ES" dirty="0"/>
          </a:p>
        </p:txBody>
      </p:sp>
      <p:sp>
        <p:nvSpPr>
          <p:cNvPr id="4" name="Rectangle 3"/>
          <p:cNvSpPr/>
          <p:nvPr/>
        </p:nvSpPr>
        <p:spPr>
          <a:xfrm>
            <a:off x="1471261" y="6396203"/>
            <a:ext cx="13313479" cy="1131444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altLang="es-ES" sz="3200" dirty="0"/>
              <a:t>A way of organizing one or more scalar types (none, </a:t>
            </a:r>
            <a:r>
              <a:rPr lang="en-US" altLang="es-ES" sz="3200" dirty="0" err="1"/>
              <a:t>boolean</a:t>
            </a:r>
            <a:r>
              <a:rPr lang="en-US" altLang="es-ES" sz="3200" dirty="0"/>
              <a:t>, integer, float, complex and string).</a:t>
            </a:r>
            <a:endParaRPr lang="en-GB" altLang="es-ES" sz="32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48213" y="2747797"/>
            <a:ext cx="5196996" cy="326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12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3" y="-13136"/>
            <a:ext cx="2790085" cy="1479983"/>
          </a:xfrm>
          <a:prstGeom prst="rect">
            <a:avLst/>
          </a:prstGeom>
        </p:spPr>
      </p:pic>
      <p:pic>
        <p:nvPicPr>
          <p:cNvPr id="2" name="Elementos multimedia en línea 1">
            <a:hlinkClick r:id="" action="ppaction://media"/>
            <a:extLst>
              <a:ext uri="{FF2B5EF4-FFF2-40B4-BE49-F238E27FC236}">
                <a16:creationId xmlns:a16="http://schemas.microsoft.com/office/drawing/2014/main" id="{B2455421-EF69-48C8-9D25-7E40B57CD9A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731625" y="1787691"/>
            <a:ext cx="14792754" cy="62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019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7FBB83C1-091B-4B77-A757-9BE5DE1ED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51520"/>
            <a:ext cx="13817600" cy="1323439"/>
          </a:xfrm>
        </p:spPr>
        <p:txBody>
          <a:bodyPr/>
          <a:lstStyle/>
          <a:p>
            <a:r>
              <a:rPr lang="en-US" altLang="es-ES" b="1"/>
              <a:t>Python Lists:</a:t>
            </a:r>
            <a:endParaRPr lang="en-US" altLang="es-ES"/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CC0161FD-3BE8-4186-B986-F5BEDB8479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9133" y="1499659"/>
            <a:ext cx="15745749" cy="6299200"/>
          </a:xfrm>
          <a:prstGeom prst="rect">
            <a:avLst/>
          </a:prstGeom>
        </p:spPr>
        <p:txBody>
          <a:bodyPr lIns="145143" tIns="72571" rIns="145143" bIns="72571"/>
          <a:lstStyle/>
          <a:p>
            <a:r>
              <a:rPr lang="en-US" altLang="es-ES" sz="2900" dirty="0"/>
              <a:t>Lists are the most versatile of Python's compound data types. A list contains items separated by commas and enclosed within square brackets ([]).</a:t>
            </a:r>
          </a:p>
          <a:p>
            <a:r>
              <a:rPr lang="en-US" altLang="es-ES" sz="2900" dirty="0"/>
              <a:t>To some extent, lists are similar to lists in R. However lists are the default option in Python. All the items belonging to a list can be of different data type.</a:t>
            </a:r>
          </a:p>
          <a:p>
            <a:r>
              <a:rPr lang="en-US" altLang="es-ES" sz="2900" dirty="0"/>
              <a:t>The values stored in a list can be accessed using the slice operator ( [ ] and [ : ] ) with indexes starting at 0 in the beginning of the list and working their way to end-1.</a:t>
            </a:r>
          </a:p>
          <a:p>
            <a:r>
              <a:rPr lang="en-US" altLang="es-ES" sz="2900" dirty="0"/>
              <a:t>The plus ( + ) sign is the list concatenation operator, and the asterisk ( * ) is the repetition operator.</a:t>
            </a:r>
          </a:p>
          <a:p>
            <a:endParaRPr lang="en-US" altLang="es-ES" sz="3200" dirty="0"/>
          </a:p>
        </p:txBody>
      </p:sp>
      <p:pic>
        <p:nvPicPr>
          <p:cNvPr id="4" name="Picture 2" descr="Lists in Python &amp; Operations on Python Lists | FACE Pre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19488" y="4572000"/>
            <a:ext cx="9925785" cy="42244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48800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3" y="-13136"/>
            <a:ext cx="2790085" cy="1479983"/>
          </a:xfrm>
          <a:prstGeom prst="rect">
            <a:avLst/>
          </a:prstGeom>
        </p:spPr>
      </p:pic>
      <p:pic>
        <p:nvPicPr>
          <p:cNvPr id="140290" name="Picture 2" descr="Using Lists as Stacks and Queues in Python | Across Tim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5161" y="1979712"/>
            <a:ext cx="12471808" cy="672074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647503" y="635564"/>
            <a:ext cx="3095748" cy="423558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GB" dirty="0"/>
              <a:t> List as stack (Last In First Out)</a:t>
            </a:r>
          </a:p>
        </p:txBody>
      </p:sp>
      <p:sp>
        <p:nvSpPr>
          <p:cNvPr id="7" name="Rectangle 6"/>
          <p:cNvSpPr/>
          <p:nvPr/>
        </p:nvSpPr>
        <p:spPr>
          <a:xfrm>
            <a:off x="8640057" y="7452321"/>
            <a:ext cx="7424825" cy="1500776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GB" sz="2200" dirty="0" err="1"/>
              <a:t>mylist</a:t>
            </a:r>
            <a:r>
              <a:rPr lang="en-GB" sz="2200" dirty="0"/>
              <a:t> = [ '</a:t>
            </a:r>
            <a:r>
              <a:rPr lang="en-GB" sz="2200" dirty="0" err="1"/>
              <a:t>abcd</a:t>
            </a:r>
            <a:r>
              <a:rPr lang="en-GB" sz="2200" dirty="0"/>
              <a:t>', 786 , 2.23, 'john', 70.2 ]</a:t>
            </a:r>
          </a:p>
          <a:p>
            <a:endParaRPr lang="en-GB" sz="2200" dirty="0"/>
          </a:p>
          <a:p>
            <a:r>
              <a:rPr lang="en-GB" sz="2200" dirty="0" err="1"/>
              <a:t>mylist.append</a:t>
            </a:r>
            <a:r>
              <a:rPr lang="en-GB" sz="2200" dirty="0"/>
              <a:t>(10)</a:t>
            </a:r>
          </a:p>
          <a:p>
            <a:r>
              <a:rPr lang="en-GB" sz="2200" dirty="0"/>
              <a:t>mylist.pop()</a:t>
            </a:r>
          </a:p>
        </p:txBody>
      </p:sp>
      <p:sp>
        <p:nvSpPr>
          <p:cNvPr id="9" name="Rectangle 8"/>
          <p:cNvSpPr/>
          <p:nvPr/>
        </p:nvSpPr>
        <p:spPr>
          <a:xfrm>
            <a:off x="3263459" y="3611894"/>
            <a:ext cx="1006458" cy="423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45143" tIns="72571" rIns="145143" bIns="72571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append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8512043" y="3572405"/>
            <a:ext cx="1792199" cy="423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45143" tIns="72571" rIns="145143" bIns="72571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pop</a:t>
            </a:r>
          </a:p>
        </p:txBody>
      </p:sp>
    </p:spTree>
    <p:extLst>
      <p:ext uri="{BB962C8B-B14F-4D97-AF65-F5344CB8AC3E}">
        <p14:creationId xmlns:p14="http://schemas.microsoft.com/office/powerpoint/2010/main" val="4228801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2" descr="Using Lists as Stacks and Queues in Python | Across Ti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1189" y="1499659"/>
            <a:ext cx="14916260" cy="7322019"/>
          </a:xfrm>
          <a:prstGeom prst="rect">
            <a:avLst/>
          </a:prstGeom>
          <a:noFill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3" y="-13136"/>
            <a:ext cx="2790085" cy="14799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47502" y="635564"/>
            <a:ext cx="3244634" cy="423558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GB" dirty="0"/>
              <a:t> List as queue (First In First Out)</a:t>
            </a:r>
          </a:p>
        </p:txBody>
      </p:sp>
      <p:sp>
        <p:nvSpPr>
          <p:cNvPr id="7" name="Rectangle 6"/>
          <p:cNvSpPr/>
          <p:nvPr/>
        </p:nvSpPr>
        <p:spPr>
          <a:xfrm>
            <a:off x="5055659" y="7452321"/>
            <a:ext cx="7424825" cy="1500776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GB" sz="2200" dirty="0" err="1"/>
              <a:t>mylist</a:t>
            </a:r>
            <a:r>
              <a:rPr lang="en-GB" sz="2200" dirty="0"/>
              <a:t> = [ '</a:t>
            </a:r>
            <a:r>
              <a:rPr lang="en-GB" sz="2200" dirty="0" err="1"/>
              <a:t>abcd</a:t>
            </a:r>
            <a:r>
              <a:rPr lang="en-GB" sz="2200" dirty="0"/>
              <a:t>', 786 , 2.23, 'john', 70.2 ]</a:t>
            </a:r>
          </a:p>
          <a:p>
            <a:endParaRPr lang="en-GB" sz="2200" dirty="0"/>
          </a:p>
          <a:p>
            <a:r>
              <a:rPr lang="en-GB" sz="2200" dirty="0" err="1"/>
              <a:t>mylist.append</a:t>
            </a:r>
            <a:r>
              <a:rPr lang="en-GB" sz="2200" dirty="0"/>
              <a:t>(10)</a:t>
            </a:r>
          </a:p>
          <a:p>
            <a:r>
              <a:rPr lang="en-GB" sz="2200" dirty="0"/>
              <a:t>mylist.pop(0)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9274" y="6108172"/>
            <a:ext cx="1006458" cy="423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45143" tIns="72571" rIns="145143" bIns="72571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append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504597" y="3803916"/>
            <a:ext cx="1792199" cy="423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45143" tIns="72571" rIns="145143" bIns="72571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pop(0)</a:t>
            </a:r>
          </a:p>
        </p:txBody>
      </p:sp>
    </p:spTree>
    <p:extLst>
      <p:ext uri="{BB962C8B-B14F-4D97-AF65-F5344CB8AC3E}">
        <p14:creationId xmlns:p14="http://schemas.microsoft.com/office/powerpoint/2010/main" val="4228801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50133" y="8331200"/>
            <a:ext cx="3386667" cy="609600"/>
          </a:xfrm>
          <a:prstGeom prst="rect">
            <a:avLst/>
          </a:prstGeom>
        </p:spPr>
        <p:txBody>
          <a:bodyPr lIns="145143" tIns="72571" rIns="145143" bIns="72571"/>
          <a:lstStyle/>
          <a:p>
            <a:pPr>
              <a:defRPr/>
            </a:pPr>
            <a:fld id="{04382DB8-7027-4543-B487-1D9BFAEA63F9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  <p:pic>
        <p:nvPicPr>
          <p:cNvPr id="46082" name="Picture 2" descr="Data Structures in Python | List, Tuple, Dict, Sets, Stack, Queue | Edurek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147" y="1691681"/>
            <a:ext cx="15168782" cy="47627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FF7E-F959-D79F-083E-FD05801D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903" y="983589"/>
            <a:ext cx="13886543" cy="9264075"/>
          </a:xfrm>
        </p:spPr>
        <p:txBody>
          <a:bodyPr/>
          <a:lstStyle/>
          <a:p>
            <a:r>
              <a:rPr lang="es-ES" b="0" i="0" dirty="0">
                <a:solidFill>
                  <a:srgbClr val="111111"/>
                </a:solidFill>
                <a:effectLst/>
                <a:latin typeface="-apple-system"/>
              </a:rPr>
              <a:t>Escribir un programa en Python usando un loop for para sumar todos los elementos de la lista:</a:t>
            </a:r>
            <a:br>
              <a:rPr lang="es-ES" b="0" i="0" dirty="0">
                <a:solidFill>
                  <a:srgbClr val="111111"/>
                </a:solidFill>
                <a:effectLst/>
                <a:latin typeface="-apple-system"/>
              </a:rPr>
            </a:br>
            <a:r>
              <a:rPr lang="es-ES" b="0" i="0" dirty="0">
                <a:solidFill>
                  <a:srgbClr val="111111"/>
                </a:solidFill>
                <a:effectLst/>
                <a:latin typeface="-apple-system"/>
              </a:rPr>
              <a:t>mi_lista = [1, 2, 3, 4, 5]</a:t>
            </a:r>
            <a:br>
              <a:rPr lang="es-ES" b="0" i="0" dirty="0">
                <a:solidFill>
                  <a:srgbClr val="111111"/>
                </a:solidFill>
                <a:effectLst/>
                <a:latin typeface="-apple-system"/>
              </a:rPr>
            </a:br>
            <a:br>
              <a:rPr lang="es-ES" b="0" i="0" dirty="0">
                <a:solidFill>
                  <a:srgbClr val="111111"/>
                </a:solidFill>
                <a:effectLst/>
                <a:latin typeface="-apple-system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751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BFF7E-F959-D79F-083E-FD05801D2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903" y="983589"/>
            <a:ext cx="13886543" cy="1323439"/>
          </a:xfrm>
        </p:spPr>
        <p:txBody>
          <a:bodyPr/>
          <a:lstStyle/>
          <a:p>
            <a:r>
              <a:rPr lang="es-ES" b="0" i="0" dirty="0">
                <a:solidFill>
                  <a:srgbClr val="111111"/>
                </a:solidFill>
                <a:effectLst/>
                <a:latin typeface="-apple-system"/>
              </a:rPr>
              <a:t>Solución: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2599D-C1D4-A32C-EA1B-957600C1F35D}"/>
              </a:ext>
            </a:extLst>
          </p:cNvPr>
          <p:cNvSpPr txBox="1"/>
          <p:nvPr/>
        </p:nvSpPr>
        <p:spPr>
          <a:xfrm>
            <a:off x="4064000" y="2725341"/>
            <a:ext cx="81280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/>
              <a:t># </a:t>
            </a:r>
            <a:r>
              <a:rPr lang="en-GB" sz="2800" dirty="0" err="1"/>
              <a:t>Definir</a:t>
            </a:r>
            <a:r>
              <a:rPr lang="en-GB" sz="2800" dirty="0"/>
              <a:t> la </a:t>
            </a:r>
            <a:r>
              <a:rPr lang="en-GB" sz="2800" dirty="0" err="1"/>
              <a:t>lista</a:t>
            </a:r>
            <a:r>
              <a:rPr lang="en-GB" sz="2800" dirty="0"/>
              <a:t> de </a:t>
            </a:r>
            <a:r>
              <a:rPr lang="en-GB" sz="2800" dirty="0" err="1"/>
              <a:t>números</a:t>
            </a:r>
            <a:endParaRPr lang="en-GB" sz="2800" dirty="0"/>
          </a:p>
          <a:p>
            <a:r>
              <a:rPr lang="en-GB" sz="2800" dirty="0" err="1"/>
              <a:t>mi_lista</a:t>
            </a:r>
            <a:r>
              <a:rPr lang="en-GB" sz="2800" dirty="0"/>
              <a:t> = [1, 2, 3, 4, 5]</a:t>
            </a:r>
          </a:p>
          <a:p>
            <a:endParaRPr lang="en-GB" sz="2800" dirty="0"/>
          </a:p>
          <a:p>
            <a:r>
              <a:rPr lang="en-GB" sz="2800" dirty="0"/>
              <a:t># </a:t>
            </a:r>
            <a:r>
              <a:rPr lang="en-GB" sz="2800" dirty="0" err="1"/>
              <a:t>Inicializar</a:t>
            </a:r>
            <a:r>
              <a:rPr lang="en-GB" sz="2800" dirty="0"/>
              <a:t> </a:t>
            </a:r>
            <a:r>
              <a:rPr lang="en-GB" sz="2800" dirty="0" err="1"/>
              <a:t>una</a:t>
            </a:r>
            <a:r>
              <a:rPr lang="en-GB" sz="2800" dirty="0"/>
              <a:t> variable para </a:t>
            </a:r>
            <a:r>
              <a:rPr lang="en-GB" sz="2800" dirty="0" err="1"/>
              <a:t>guardar</a:t>
            </a:r>
            <a:r>
              <a:rPr lang="en-GB" sz="2800" dirty="0"/>
              <a:t> la </a:t>
            </a:r>
            <a:r>
              <a:rPr lang="en-GB" sz="2800" dirty="0" err="1"/>
              <a:t>suma</a:t>
            </a:r>
            <a:endParaRPr lang="en-GB" sz="2800" dirty="0"/>
          </a:p>
          <a:p>
            <a:r>
              <a:rPr lang="en-GB" sz="2800" dirty="0" err="1"/>
              <a:t>suma</a:t>
            </a:r>
            <a:r>
              <a:rPr lang="en-GB" sz="2800" dirty="0"/>
              <a:t> = 0</a:t>
            </a:r>
          </a:p>
          <a:p>
            <a:endParaRPr lang="en-GB" sz="2800" dirty="0"/>
          </a:p>
          <a:p>
            <a:r>
              <a:rPr lang="en-GB" sz="2800" dirty="0"/>
              <a:t># </a:t>
            </a:r>
            <a:r>
              <a:rPr lang="en-GB" sz="2800" dirty="0" err="1"/>
              <a:t>Recorrer</a:t>
            </a:r>
            <a:r>
              <a:rPr lang="en-GB" sz="2800" dirty="0"/>
              <a:t> </a:t>
            </a:r>
            <a:r>
              <a:rPr lang="en-GB" sz="2800" dirty="0" err="1"/>
              <a:t>cada</a:t>
            </a:r>
            <a:r>
              <a:rPr lang="en-GB" sz="2800" dirty="0"/>
              <a:t> </a:t>
            </a:r>
            <a:r>
              <a:rPr lang="en-GB" sz="2800" dirty="0" err="1"/>
              <a:t>elemento</a:t>
            </a:r>
            <a:r>
              <a:rPr lang="en-GB" sz="2800" dirty="0"/>
              <a:t> de la </a:t>
            </a:r>
            <a:r>
              <a:rPr lang="en-GB" sz="2800" dirty="0" err="1"/>
              <a:t>lista</a:t>
            </a:r>
            <a:endParaRPr lang="en-GB" sz="2800" dirty="0"/>
          </a:p>
          <a:p>
            <a:r>
              <a:rPr lang="en-GB" sz="2800" dirty="0"/>
              <a:t>for x in </a:t>
            </a:r>
            <a:r>
              <a:rPr lang="en-GB" sz="2800" dirty="0" err="1"/>
              <a:t>mi_lista</a:t>
            </a:r>
            <a:r>
              <a:rPr lang="en-GB" sz="2800" dirty="0"/>
              <a:t>:</a:t>
            </a:r>
          </a:p>
          <a:p>
            <a:r>
              <a:rPr lang="en-GB" sz="2800" dirty="0"/>
              <a:t>    # Sumar </a:t>
            </a:r>
            <a:r>
              <a:rPr lang="en-GB" sz="2800" dirty="0" err="1"/>
              <a:t>el</a:t>
            </a:r>
            <a:r>
              <a:rPr lang="en-GB" sz="2800" dirty="0"/>
              <a:t> </a:t>
            </a:r>
            <a:r>
              <a:rPr lang="en-GB" sz="2800" dirty="0" err="1"/>
              <a:t>elemento</a:t>
            </a:r>
            <a:r>
              <a:rPr lang="en-GB" sz="2800" dirty="0"/>
              <a:t> a la variable </a:t>
            </a:r>
            <a:r>
              <a:rPr lang="en-GB" sz="2800" dirty="0" err="1"/>
              <a:t>suma</a:t>
            </a:r>
            <a:endParaRPr lang="en-GB" sz="2800" dirty="0"/>
          </a:p>
          <a:p>
            <a:r>
              <a:rPr lang="en-GB" sz="2800" dirty="0"/>
              <a:t>    </a:t>
            </a:r>
            <a:r>
              <a:rPr lang="en-GB" sz="2800" dirty="0" err="1"/>
              <a:t>suma</a:t>
            </a:r>
            <a:r>
              <a:rPr lang="en-GB" sz="2800" dirty="0"/>
              <a:t> += x</a:t>
            </a:r>
          </a:p>
          <a:p>
            <a:endParaRPr lang="en-GB" sz="2800" dirty="0"/>
          </a:p>
          <a:p>
            <a:r>
              <a:rPr lang="en-GB" sz="2800" dirty="0"/>
              <a:t># </a:t>
            </a:r>
            <a:r>
              <a:rPr lang="en-GB" sz="2800" dirty="0" err="1"/>
              <a:t>Mostrar</a:t>
            </a:r>
            <a:r>
              <a:rPr lang="en-GB" sz="2800" dirty="0"/>
              <a:t> </a:t>
            </a:r>
            <a:r>
              <a:rPr lang="en-GB" sz="2800" dirty="0" err="1"/>
              <a:t>el</a:t>
            </a:r>
            <a:r>
              <a:rPr lang="en-GB" sz="2800" dirty="0"/>
              <a:t> </a:t>
            </a:r>
            <a:r>
              <a:rPr lang="en-GB" sz="2800" dirty="0" err="1"/>
              <a:t>resultado</a:t>
            </a:r>
            <a:endParaRPr lang="en-GB" sz="2800" dirty="0"/>
          </a:p>
          <a:p>
            <a:r>
              <a:rPr lang="en-GB" sz="2800" dirty="0"/>
              <a:t>print(</a:t>
            </a:r>
            <a:r>
              <a:rPr lang="en-GB" sz="2800" dirty="0" err="1"/>
              <a:t>suma</a:t>
            </a:r>
            <a:r>
              <a:rPr lang="en-GB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1014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4 Marcador de pie de página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dirty="0"/>
              <a:t>Manoel Fernando Alonso Gadi</a:t>
            </a:r>
          </a:p>
        </p:txBody>
      </p:sp>
      <p:sp>
        <p:nvSpPr>
          <p:cNvPr id="10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BB5648-A6C6-4E32-861D-38EB89B81713}" type="slidenum">
              <a:rPr lang="es-ES"/>
              <a:pPr>
                <a:defRPr/>
              </a:pPr>
              <a:t>2</a:t>
            </a:fld>
            <a:endParaRPr lang="es-ES" dirty="0"/>
          </a:p>
        </p:txBody>
      </p:sp>
      <p:pic>
        <p:nvPicPr>
          <p:cNvPr id="12" name="Picture 11" descr="1920px-UNAV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838325"/>
            <a:ext cx="16256000" cy="5467351"/>
          </a:xfrm>
          <a:prstGeom prst="rect">
            <a:avLst/>
          </a:prstGeom>
        </p:spPr>
      </p:pic>
      <p:pic>
        <p:nvPicPr>
          <p:cNvPr id="5" name="Picture 4" descr="pwc-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5000" y="0"/>
            <a:ext cx="4191000" cy="17462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3" y="-13136"/>
            <a:ext cx="2790085" cy="1479983"/>
          </a:xfrm>
          <a:prstGeom prst="rect">
            <a:avLst/>
          </a:prstGeom>
        </p:spPr>
      </p:pic>
      <p:pic>
        <p:nvPicPr>
          <p:cNvPr id="3" name="Elementos multimedia en línea 2">
            <a:hlinkClick r:id="" action="ppaction://media"/>
            <a:extLst>
              <a:ext uri="{FF2B5EF4-FFF2-40B4-BE49-F238E27FC236}">
                <a16:creationId xmlns:a16="http://schemas.microsoft.com/office/drawing/2014/main" id="{87E4654A-6EE6-4DD7-B753-27B86D7A3C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07166" y="1979716"/>
            <a:ext cx="15041671" cy="63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113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9" name="Picture 4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32000" y="2543175"/>
            <a:ext cx="12192000" cy="405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2611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F989772-7539-432E-AF32-6C2CE696B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32" y="155509"/>
            <a:ext cx="13817600" cy="1323439"/>
          </a:xfrm>
        </p:spPr>
        <p:txBody>
          <a:bodyPr/>
          <a:lstStyle/>
          <a:p>
            <a:r>
              <a:rPr lang="en-US" altLang="es-ES" b="1" dirty="0"/>
              <a:t>Python Dictionary:</a:t>
            </a:r>
            <a:endParaRPr lang="en-US" altLang="es-ES" dirty="0"/>
          </a:p>
        </p:txBody>
      </p:sp>
      <p:sp>
        <p:nvSpPr>
          <p:cNvPr id="34819" name="Content Placeholder 2">
            <a:extLst>
              <a:ext uri="{FF2B5EF4-FFF2-40B4-BE49-F238E27FC236}">
                <a16:creationId xmlns:a16="http://schemas.microsoft.com/office/drawing/2014/main" id="{6A69DB8D-C47B-43EA-92BE-81668FD5844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5232" y="1691680"/>
            <a:ext cx="13817600" cy="5486400"/>
          </a:xfrm>
          <a:prstGeom prst="rect">
            <a:avLst/>
          </a:prstGeom>
        </p:spPr>
        <p:txBody>
          <a:bodyPr lIns="145143" tIns="72571" rIns="145143" bIns="72571"/>
          <a:lstStyle/>
          <a:p>
            <a:r>
              <a:rPr lang="en-US" altLang="es-ES" sz="3200" dirty="0"/>
              <a:t>Python 's dictionaries are hash table type. They work like associative arrays or hashes found in Perl and consist of key-value pairs. </a:t>
            </a:r>
          </a:p>
          <a:p>
            <a:r>
              <a:rPr lang="en-US" altLang="es-ES" sz="3200" dirty="0"/>
              <a:t>Keys can be almost any Python type, but are usually numbers or strings. Values, on the other hand, can be any arbitrary Python object.</a:t>
            </a:r>
          </a:p>
          <a:p>
            <a:r>
              <a:rPr lang="en-US" altLang="es-ES" sz="3200" dirty="0"/>
              <a:t>Dictionaries are enclosed by curly braces ( { } ) and values can be assigned and accessed using square braces ( [] ).</a:t>
            </a:r>
          </a:p>
          <a:p>
            <a:endParaRPr lang="en-US" altLang="es-ES" sz="3200" dirty="0"/>
          </a:p>
        </p:txBody>
      </p:sp>
      <p:pic>
        <p:nvPicPr>
          <p:cNvPr id="144388" name="Picture 4" descr="Python dictionary anthology - python coding challenges - Py.Checki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32612" y="0"/>
            <a:ext cx="2462919" cy="1847189"/>
          </a:xfrm>
          <a:prstGeom prst="rect">
            <a:avLst/>
          </a:prstGeom>
          <a:noFill/>
        </p:spPr>
      </p:pic>
      <p:pic>
        <p:nvPicPr>
          <p:cNvPr id="144390" name="Picture 6" descr="How does the dictionary work in Python?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148" y="5148064"/>
            <a:ext cx="8866546" cy="3552395"/>
          </a:xfrm>
          <a:prstGeom prst="rect">
            <a:avLst/>
          </a:prstGeom>
          <a:noFill/>
        </p:spPr>
      </p:pic>
      <p:pic>
        <p:nvPicPr>
          <p:cNvPr id="150530" name="Picture 2" descr="Dictionary in Python - Python Tutorial - OverIQ.co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04243" y="4572001"/>
            <a:ext cx="5374658" cy="4451529"/>
          </a:xfrm>
          <a:prstGeom prst="rect">
            <a:avLst/>
          </a:prstGeom>
          <a:noFill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50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9923463" y="2293938"/>
              <a:ext cx="1930400" cy="441325"/>
            </p14:xfrm>
          </p:contentPart>
        </mc:Choice>
        <mc:Fallback xmlns="">
          <p:pic>
            <p:nvPicPr>
              <p:cNvPr id="2050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4134" y="2284744"/>
                <a:ext cx="1949058" cy="4597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1839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F989772-7539-432E-AF32-6C2CE696B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232" y="155509"/>
            <a:ext cx="13817600" cy="1323439"/>
          </a:xfrm>
        </p:spPr>
        <p:txBody>
          <a:bodyPr/>
          <a:lstStyle/>
          <a:p>
            <a:r>
              <a:rPr lang="en-US" altLang="es-ES" b="1" dirty="0"/>
              <a:t>Python Dictionary - Syntax</a:t>
            </a:r>
            <a:endParaRPr lang="en-US" altLang="es-ES" dirty="0"/>
          </a:p>
        </p:txBody>
      </p:sp>
      <p:pic>
        <p:nvPicPr>
          <p:cNvPr id="144386" name="Picture 2" descr="Python Dictionary (Tutorial With Examples) - Trytoprogra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91474" y="2363755"/>
            <a:ext cx="11777308" cy="5244584"/>
          </a:xfrm>
          <a:prstGeom prst="rect">
            <a:avLst/>
          </a:prstGeom>
          <a:noFill/>
        </p:spPr>
      </p:pic>
      <p:pic>
        <p:nvPicPr>
          <p:cNvPr id="144388" name="Picture 4" descr="Python dictionary anthology - python coding challenges - Py.Checki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7147" y="2363755"/>
            <a:ext cx="3072341" cy="23042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51839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Data Structures &amp; Algorithms in Python - Introduction to Hash Tables - Dev  Link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1189" y="2267744"/>
            <a:ext cx="14849650" cy="5981915"/>
          </a:xfrm>
          <a:prstGeom prst="rect">
            <a:avLst/>
          </a:prstGeom>
          <a:noFill/>
        </p:spPr>
      </p:pic>
      <p:sp>
        <p:nvSpPr>
          <p:cNvPr id="34818" name="Title 1">
            <a:extLst>
              <a:ext uri="{FF2B5EF4-FFF2-40B4-BE49-F238E27FC236}">
                <a16:creationId xmlns:a16="http://schemas.microsoft.com/office/drawing/2014/main" id="{0F989772-7539-432E-AF32-6C2CE696B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61" y="155509"/>
            <a:ext cx="15489721" cy="1107996"/>
          </a:xfrm>
        </p:spPr>
        <p:txBody>
          <a:bodyPr/>
          <a:lstStyle/>
          <a:p>
            <a:r>
              <a:rPr lang="en-US" altLang="es-ES" sz="7200" b="1" dirty="0"/>
              <a:t>Python Dictionary – Is it efficient?</a:t>
            </a:r>
            <a:endParaRPr lang="en-US" altLang="es-ES" sz="7200" dirty="0"/>
          </a:p>
        </p:txBody>
      </p:sp>
      <p:sp>
        <p:nvSpPr>
          <p:cNvPr id="7" name="Rectangle 6"/>
          <p:cNvSpPr/>
          <p:nvPr/>
        </p:nvSpPr>
        <p:spPr>
          <a:xfrm>
            <a:off x="2879417" y="8220406"/>
            <a:ext cx="11905323" cy="4235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45143" tIns="72571" rIns="145143" bIns="72571">
            <a:spAutoFit/>
          </a:bodyPr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The fastest structure to find an element by key!</a:t>
            </a:r>
          </a:p>
        </p:txBody>
      </p:sp>
    </p:spTree>
    <p:extLst>
      <p:ext uri="{BB962C8B-B14F-4D97-AF65-F5344CB8AC3E}">
        <p14:creationId xmlns:p14="http://schemas.microsoft.com/office/powerpoint/2010/main" val="2951839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1400" y="3810000"/>
            <a:ext cx="14630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Which of the following statements are true?</a:t>
            </a:r>
          </a:p>
          <a:p>
            <a:r>
              <a:rPr lang="en-GB" sz="3200" dirty="0"/>
              <a:t>a) Dictionaries do not have much value in Python</a:t>
            </a:r>
            <a:br>
              <a:rPr lang="en-GB" sz="3200" dirty="0"/>
            </a:br>
            <a:r>
              <a:rPr lang="en-GB" sz="3200" dirty="0"/>
              <a:t>b) Dictionaries are a fundamental part of Python</a:t>
            </a:r>
            <a:br>
              <a:rPr lang="en-GB" sz="3200" dirty="0"/>
            </a:br>
            <a:r>
              <a:rPr lang="en-GB" sz="3200" dirty="0"/>
              <a:t>c) Dictionaries are used extensively in applications</a:t>
            </a:r>
            <a:br>
              <a:rPr lang="en-GB" sz="3200" dirty="0"/>
            </a:br>
            <a:r>
              <a:rPr lang="en-GB" sz="3200" dirty="0"/>
              <a:t>d) Dictionaries are not at par with the tech innovation</a:t>
            </a:r>
          </a:p>
          <a:p>
            <a:br>
              <a:rPr lang="en-GB" sz="3200" dirty="0"/>
            </a:br>
            <a:br>
              <a:rPr lang="en-GB" sz="2400" dirty="0"/>
            </a:br>
            <a:r>
              <a:rPr lang="en-GB" sz="2400" dirty="0"/>
              <a:t>Correct answer at 49:10</a:t>
            </a:r>
          </a:p>
          <a:p>
            <a:r>
              <a:rPr lang="en-GB" sz="2400" dirty="0">
                <a:hlinkClick r:id="rId2"/>
              </a:rPr>
              <a:t>https://talkpython.fm/episodes/show/100/python-past-present-and-future-with-guido-van-rossum</a:t>
            </a:r>
            <a:r>
              <a:rPr lang="en-GB" sz="2400" dirty="0"/>
              <a:t> </a:t>
            </a:r>
            <a:endParaRPr lang="en-GB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0" y="228600"/>
            <a:ext cx="15163800" cy="315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45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1400" y="3810000"/>
            <a:ext cx="146304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/>
              <a:t>Which of the following statements are true?</a:t>
            </a:r>
          </a:p>
          <a:p>
            <a:r>
              <a:rPr lang="en-GB" sz="3200" dirty="0"/>
              <a:t>a) Dictionaries do not have much value in Python</a:t>
            </a:r>
            <a:br>
              <a:rPr lang="en-GB" sz="3200" dirty="0"/>
            </a:br>
            <a:r>
              <a:rPr lang="en-GB" sz="3200" dirty="0">
                <a:solidFill>
                  <a:srgbClr val="FF0000"/>
                </a:solidFill>
              </a:rPr>
              <a:t>b) Dictionaries are a fundamental part of Python</a:t>
            </a:r>
            <a:br>
              <a:rPr lang="en-GB" sz="3200" dirty="0">
                <a:solidFill>
                  <a:srgbClr val="FF0000"/>
                </a:solidFill>
              </a:rPr>
            </a:br>
            <a:r>
              <a:rPr lang="en-GB" sz="3200" dirty="0">
                <a:solidFill>
                  <a:srgbClr val="FF0000"/>
                </a:solidFill>
              </a:rPr>
              <a:t>c) Dictionaries are used extensively in applications</a:t>
            </a:r>
            <a:br>
              <a:rPr lang="en-GB" sz="3200" dirty="0">
                <a:solidFill>
                  <a:srgbClr val="FF0000"/>
                </a:solidFill>
              </a:rPr>
            </a:br>
            <a:r>
              <a:rPr lang="en-GB" sz="3200" dirty="0"/>
              <a:t>d) Dictionaries are not at par with the tech innovation</a:t>
            </a:r>
          </a:p>
          <a:p>
            <a:br>
              <a:rPr lang="en-GB" sz="3200" dirty="0"/>
            </a:br>
            <a:br>
              <a:rPr lang="en-GB" sz="2400" dirty="0"/>
            </a:br>
            <a:r>
              <a:rPr lang="en-GB" sz="2400" dirty="0"/>
              <a:t>Correct answer: b and c at 49:10</a:t>
            </a:r>
          </a:p>
          <a:p>
            <a:r>
              <a:rPr lang="en-GB" sz="2400" dirty="0">
                <a:hlinkClick r:id="rId2"/>
              </a:rPr>
              <a:t>https://talkpython.fm/episodes/show/100/python-past-present-and-future-with-guido-van-rossum</a:t>
            </a:r>
            <a:r>
              <a:rPr lang="en-GB" sz="2400" dirty="0"/>
              <a:t> </a:t>
            </a:r>
            <a:endParaRPr lang="en-GB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200" y="228600"/>
            <a:ext cx="15163800" cy="315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454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3" y="-13136"/>
            <a:ext cx="2790085" cy="147998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E3813AD-89DA-4B47-9BEF-27E784FA0D50}"/>
              </a:ext>
            </a:extLst>
          </p:cNvPr>
          <p:cNvSpPr/>
          <p:nvPr/>
        </p:nvSpPr>
        <p:spPr>
          <a:xfrm>
            <a:off x="3310809" y="635563"/>
            <a:ext cx="4608512" cy="1344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50%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Good / Appropriate 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Algorithm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429B0C9-5A11-4199-A14B-B1E5773420D0}"/>
              </a:ext>
            </a:extLst>
          </p:cNvPr>
          <p:cNvSpPr/>
          <p:nvPr/>
        </p:nvSpPr>
        <p:spPr>
          <a:xfrm>
            <a:off x="7919321" y="635563"/>
            <a:ext cx="3072341" cy="1344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30%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Good / Appropriate </a:t>
            </a:r>
            <a:br>
              <a:rPr lang="en-US" sz="19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Data Structure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5F0506-F122-4E51-B0C9-6238AC777A09}"/>
              </a:ext>
            </a:extLst>
          </p:cNvPr>
          <p:cNvSpPr/>
          <p:nvPr/>
        </p:nvSpPr>
        <p:spPr>
          <a:xfrm>
            <a:off x="10991664" y="635563"/>
            <a:ext cx="2432270" cy="1344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143" tIns="72571" rIns="145143" bIns="72571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20%</a:t>
            </a:r>
          </a:p>
          <a:p>
            <a:pPr algn="ctr"/>
            <a:r>
              <a:rPr lang="en-US" sz="1900" dirty="0">
                <a:solidFill>
                  <a:schemeClr val="tx1"/>
                </a:solidFill>
              </a:rPr>
              <a:t>Faster / +Memory </a:t>
            </a:r>
            <a:r>
              <a:rPr lang="en-US" sz="3200" dirty="0">
                <a:solidFill>
                  <a:schemeClr val="tx1"/>
                </a:solidFill>
              </a:rPr>
              <a:t>Computer</a:t>
            </a:r>
          </a:p>
        </p:txBody>
      </p:sp>
      <p:sp>
        <p:nvSpPr>
          <p:cNvPr id="6" name="Abrir llave 5">
            <a:extLst>
              <a:ext uri="{FF2B5EF4-FFF2-40B4-BE49-F238E27FC236}">
                <a16:creationId xmlns:a16="http://schemas.microsoft.com/office/drawing/2014/main" id="{1B42F99F-65B2-468B-8B40-D40E074B6A2C}"/>
              </a:ext>
            </a:extLst>
          </p:cNvPr>
          <p:cNvSpPr/>
          <p:nvPr/>
        </p:nvSpPr>
        <p:spPr>
          <a:xfrm rot="5400000">
            <a:off x="9016868" y="-4118583"/>
            <a:ext cx="910559" cy="13185456"/>
          </a:xfrm>
          <a:prstGeom prst="leftBrace">
            <a:avLst>
              <a:gd name="adj1" fmla="val 8333"/>
              <a:gd name="adj2" fmla="val 49873"/>
            </a:avLst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lIns="145143" tIns="72571" rIns="145143" bIns="72571" rtlCol="0" anchor="ctr"/>
          <a:lstStyle/>
          <a:p>
            <a:pPr algn="ctr"/>
            <a:endParaRPr lang="en-US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A1F11F7-84B8-4AA0-B44E-2D0AA882FFD3}"/>
              </a:ext>
            </a:extLst>
          </p:cNvPr>
          <p:cNvSpPr/>
          <p:nvPr/>
        </p:nvSpPr>
        <p:spPr>
          <a:xfrm rot="16200000">
            <a:off x="-250553" y="3942986"/>
            <a:ext cx="2400064" cy="1162222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algn="ctr"/>
            <a:r>
              <a:rPr lang="en-US" sz="2200" dirty="0"/>
              <a:t>Pure Python (comes within the language)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1089C24-C9A9-4307-953F-E3EC35767DFA}"/>
              </a:ext>
            </a:extLst>
          </p:cNvPr>
          <p:cNvSpPr/>
          <p:nvPr/>
        </p:nvSpPr>
        <p:spPr>
          <a:xfrm rot="16200000">
            <a:off x="65757" y="7250822"/>
            <a:ext cx="1911355" cy="1162222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algn="ctr"/>
            <a:r>
              <a:rPr lang="en-US" sz="2200" dirty="0"/>
              <a:t>Python Ecosystem (libraries)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D00E0138-2127-4C5E-BD50-5005AD2836A9}"/>
              </a:ext>
            </a:extLst>
          </p:cNvPr>
          <p:cNvCxnSpPr/>
          <p:nvPr/>
        </p:nvCxnSpPr>
        <p:spPr>
          <a:xfrm>
            <a:off x="3263461" y="7040007"/>
            <a:ext cx="12609401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0D551DF-1F08-4984-BDE2-E5465DD19F1C}"/>
              </a:ext>
            </a:extLst>
          </p:cNvPr>
          <p:cNvSpPr/>
          <p:nvPr/>
        </p:nvSpPr>
        <p:spPr>
          <a:xfrm>
            <a:off x="14266146" y="2764393"/>
            <a:ext cx="746386" cy="592835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900" dirty="0"/>
              <a:t>set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99BC36E7-EF97-4C97-9C1F-FBA7922E477E}"/>
              </a:ext>
            </a:extLst>
          </p:cNvPr>
          <p:cNvSpPr/>
          <p:nvPr/>
        </p:nvSpPr>
        <p:spPr>
          <a:xfrm>
            <a:off x="8128003" y="2764393"/>
            <a:ext cx="1078592" cy="592835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900" dirty="0"/>
              <a:t>tuple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730F6CE-6C7B-4A9A-B7E8-5ACF9B242962}"/>
              </a:ext>
            </a:extLst>
          </p:cNvPr>
          <p:cNvSpPr/>
          <p:nvPr/>
        </p:nvSpPr>
        <p:spPr>
          <a:xfrm>
            <a:off x="4856715" y="2754195"/>
            <a:ext cx="729779" cy="592835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900" dirty="0"/>
              <a:t>list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E70C053-7691-4E12-B29A-8DF597D43B27}"/>
              </a:ext>
            </a:extLst>
          </p:cNvPr>
          <p:cNvSpPr/>
          <p:nvPr/>
        </p:nvSpPr>
        <p:spPr>
          <a:xfrm>
            <a:off x="10816299" y="2764731"/>
            <a:ext cx="1414710" cy="592835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900" dirty="0"/>
              <a:t>dict</a:t>
            </a:r>
            <a:r>
              <a:rPr lang="en-US" sz="1700" dirty="0"/>
              <a:t>ionary</a:t>
            </a:r>
            <a:endParaRPr lang="en-US" sz="290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6CA8E173-5A06-4C88-B29D-35A18695D453}"/>
              </a:ext>
            </a:extLst>
          </p:cNvPr>
          <p:cNvCxnSpPr>
            <a:cxnSpLocks/>
          </p:cNvCxnSpPr>
          <p:nvPr/>
        </p:nvCxnSpPr>
        <p:spPr>
          <a:xfrm>
            <a:off x="6975872" y="3906389"/>
            <a:ext cx="0" cy="26818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30EFC2F9-6861-4764-A43F-4AECC31E4AB4}"/>
              </a:ext>
            </a:extLst>
          </p:cNvPr>
          <p:cNvCxnSpPr>
            <a:cxnSpLocks/>
          </p:cNvCxnSpPr>
          <p:nvPr/>
        </p:nvCxnSpPr>
        <p:spPr>
          <a:xfrm>
            <a:off x="10176228" y="3906389"/>
            <a:ext cx="0" cy="268183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8461663E-F133-442F-883C-314A6C915EBF}"/>
              </a:ext>
            </a:extLst>
          </p:cNvPr>
          <p:cNvCxnSpPr>
            <a:cxnSpLocks/>
          </p:cNvCxnSpPr>
          <p:nvPr/>
        </p:nvCxnSpPr>
        <p:spPr>
          <a:xfrm>
            <a:off x="13504597" y="3851424"/>
            <a:ext cx="0" cy="278399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4D481C3-84A6-4CDA-9A24-FB15752FCF86}"/>
              </a:ext>
            </a:extLst>
          </p:cNvPr>
          <p:cNvSpPr/>
          <p:nvPr/>
        </p:nvSpPr>
        <p:spPr>
          <a:xfrm>
            <a:off x="2652814" y="7485725"/>
            <a:ext cx="3990357" cy="59283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145143" tIns="72571" rIns="145143" bIns="72571">
            <a:spAutoFit/>
          </a:bodyPr>
          <a:lstStyle/>
          <a:p>
            <a:pPr algn="ctr"/>
            <a:r>
              <a:rPr lang="en-US" sz="2900" dirty="0"/>
              <a:t>Data frame (pandas)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16213833-6225-47B1-99CD-B5B51C46DC4B}"/>
              </a:ext>
            </a:extLst>
          </p:cNvPr>
          <p:cNvSpPr/>
          <p:nvPr/>
        </p:nvSpPr>
        <p:spPr>
          <a:xfrm>
            <a:off x="8128384" y="7497968"/>
            <a:ext cx="3964999" cy="59283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145143" tIns="72571" rIns="145143" bIns="72571">
            <a:spAutoFit/>
          </a:bodyPr>
          <a:lstStyle/>
          <a:p>
            <a:pPr algn="ctr"/>
            <a:r>
              <a:rPr lang="en-US" sz="2900" dirty="0"/>
              <a:t>Key-Value (</a:t>
            </a:r>
            <a:r>
              <a:rPr lang="en-US" sz="2900" dirty="0" err="1"/>
              <a:t>pickledb</a:t>
            </a:r>
            <a:r>
              <a:rPr lang="en-US" sz="2900" dirty="0"/>
              <a:t>)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6111658-2358-4B4E-80A1-30484E2A090A}"/>
              </a:ext>
            </a:extLst>
          </p:cNvPr>
          <p:cNvSpPr/>
          <p:nvPr/>
        </p:nvSpPr>
        <p:spPr>
          <a:xfrm>
            <a:off x="5073120" y="8262216"/>
            <a:ext cx="3964999" cy="59283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145143" tIns="72571" rIns="145143" bIns="72571">
            <a:spAutoFit/>
          </a:bodyPr>
          <a:lstStyle/>
          <a:p>
            <a:pPr algn="ctr"/>
            <a:r>
              <a:rPr lang="en-US" sz="2900" dirty="0"/>
              <a:t>HDFS (</a:t>
            </a:r>
            <a:r>
              <a:rPr lang="en-US" sz="2900" dirty="0" err="1"/>
              <a:t>pytables</a:t>
            </a:r>
            <a:r>
              <a:rPr lang="en-US" sz="2900" dirty="0"/>
              <a:t>)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5F5B31EF-9965-4DD1-98F2-F95D87BB1E6B}"/>
              </a:ext>
            </a:extLst>
          </p:cNvPr>
          <p:cNvSpPr/>
          <p:nvPr/>
        </p:nvSpPr>
        <p:spPr>
          <a:xfrm>
            <a:off x="11315600" y="8265249"/>
            <a:ext cx="3964999" cy="59283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lIns="145143" tIns="72571" rIns="145143" bIns="72571">
            <a:spAutoFit/>
          </a:bodyPr>
          <a:lstStyle/>
          <a:p>
            <a:pPr algn="ctr"/>
            <a:r>
              <a:rPr lang="en-US" sz="2900" dirty="0"/>
              <a:t>SQL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7CD29155-A7C7-4562-9037-A2FDE3466BC8}"/>
              </a:ext>
            </a:extLst>
          </p:cNvPr>
          <p:cNvSpPr/>
          <p:nvPr/>
        </p:nvSpPr>
        <p:spPr>
          <a:xfrm>
            <a:off x="13632612" y="3851428"/>
            <a:ext cx="1793660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Juice ITC" panose="04040403040A02020202" pitchFamily="82" charset="0"/>
              </a:rPr>
              <a:t>Unique, Unordered 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9FB1AB11-451A-440F-831C-FA25ECBDAB4B}"/>
              </a:ext>
            </a:extLst>
          </p:cNvPr>
          <p:cNvSpPr/>
          <p:nvPr/>
        </p:nvSpPr>
        <p:spPr>
          <a:xfrm>
            <a:off x="7215749" y="3837210"/>
            <a:ext cx="3031129" cy="485114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algn="ctr"/>
            <a:r>
              <a:rPr lang="en-US" sz="2200" dirty="0">
                <a:latin typeface="Juice ITC" panose="04040403040A02020202" pitchFamily="82" charset="0"/>
              </a:rPr>
              <a:t>Immutable, Ordered [0,n-1]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55A663FC-3CBD-4A9A-8A2F-CCC37DDF3512}"/>
              </a:ext>
            </a:extLst>
          </p:cNvPr>
          <p:cNvSpPr/>
          <p:nvPr/>
        </p:nvSpPr>
        <p:spPr>
          <a:xfrm>
            <a:off x="1855305" y="4333349"/>
            <a:ext cx="2023403" cy="408169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CREATE EMPTY: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587999C0-8862-44A6-A3E3-3DA1E0B2EB24}"/>
              </a:ext>
            </a:extLst>
          </p:cNvPr>
          <p:cNvSpPr/>
          <p:nvPr/>
        </p:nvSpPr>
        <p:spPr>
          <a:xfrm>
            <a:off x="2030651" y="3872593"/>
            <a:ext cx="1905742" cy="408169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DIFFERENTIAL:</a:t>
            </a:r>
          </a:p>
        </p:txBody>
      </p: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4CBC8DD6-3C07-4DF7-BD90-EBA5176C0567}"/>
              </a:ext>
            </a:extLst>
          </p:cNvPr>
          <p:cNvCxnSpPr>
            <a:cxnSpLocks/>
          </p:cNvCxnSpPr>
          <p:nvPr/>
        </p:nvCxnSpPr>
        <p:spPr>
          <a:xfrm flipV="1">
            <a:off x="9535448" y="2764393"/>
            <a:ext cx="193705" cy="253219"/>
          </a:xfrm>
          <a:prstGeom prst="straightConnector1">
            <a:avLst/>
          </a:prstGeom>
          <a:ln w="0">
            <a:solidFill>
              <a:schemeClr val="accent2">
                <a:lumMod val="20000"/>
                <a:lumOff val="80000"/>
              </a:schemeClr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Rectángulo 48">
            <a:extLst>
              <a:ext uri="{FF2B5EF4-FFF2-40B4-BE49-F238E27FC236}">
                <a16:creationId xmlns:a16="http://schemas.microsoft.com/office/drawing/2014/main" id="{57FCDA36-F1AE-44D7-9716-302582AB90FD}"/>
              </a:ext>
            </a:extLst>
          </p:cNvPr>
          <p:cNvSpPr/>
          <p:nvPr/>
        </p:nvSpPr>
        <p:spPr>
          <a:xfrm>
            <a:off x="8636494" y="2470838"/>
            <a:ext cx="1423238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Freestyle Script" panose="030804020302050B0404" pitchFamily="66" charset="0"/>
              </a:rPr>
              <a:t>Like Constants!</a:t>
            </a:r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772A0F47-224F-4036-AA7E-60FE68661592}"/>
              </a:ext>
            </a:extLst>
          </p:cNvPr>
          <p:cNvSpPr/>
          <p:nvPr/>
        </p:nvSpPr>
        <p:spPr>
          <a:xfrm>
            <a:off x="4360852" y="3815029"/>
            <a:ext cx="2219802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Juice ITC" panose="04040403040A02020202" pitchFamily="82" charset="0"/>
              </a:rPr>
              <a:t>Mutable, Ordered [0,n-1]</a:t>
            </a: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1A6D3D95-539E-4D79-A559-ADA4B14C8082}"/>
              </a:ext>
            </a:extLst>
          </p:cNvPr>
          <p:cNvSpPr/>
          <p:nvPr/>
        </p:nvSpPr>
        <p:spPr>
          <a:xfrm>
            <a:off x="10667065" y="3774209"/>
            <a:ext cx="2567269" cy="731335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pPr algn="ctr"/>
            <a:r>
              <a:rPr lang="en-US" sz="2200" dirty="0">
                <a:latin typeface="Juice ITC" panose="04040403040A02020202" pitchFamily="82" charset="0"/>
              </a:rPr>
              <a:t>Key is Unique and Unordered</a:t>
            </a:r>
            <a:br>
              <a:rPr lang="en-US" sz="2200" dirty="0">
                <a:latin typeface="Juice ITC" panose="04040403040A02020202" pitchFamily="82" charset="0"/>
              </a:rPr>
            </a:br>
            <a:r>
              <a:rPr lang="en-US" sz="1600" dirty="0">
                <a:latin typeface="Juice ITC" panose="04040403040A02020202" pitchFamily="82" charset="0"/>
              </a:rPr>
              <a:t>(key immutable / Value= Mutable)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E12EE8E2-A2F5-47FA-8DDB-462A15644C02}"/>
              </a:ext>
            </a:extLst>
          </p:cNvPr>
          <p:cNvSpPr/>
          <p:nvPr/>
        </p:nvSpPr>
        <p:spPr>
          <a:xfrm>
            <a:off x="2751405" y="4887524"/>
            <a:ext cx="1222734" cy="408169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CREATE: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43A0830C-5E02-4930-9FBE-A20FC0919D8C}"/>
              </a:ext>
            </a:extLst>
          </p:cNvPr>
          <p:cNvSpPr/>
          <p:nvPr/>
        </p:nvSpPr>
        <p:spPr>
          <a:xfrm>
            <a:off x="13882106" y="4266044"/>
            <a:ext cx="1564431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set1 = set()</a:t>
            </a:r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3444EDFD-0568-4BE4-9D2E-30DFA088DF17}"/>
              </a:ext>
            </a:extLst>
          </p:cNvPr>
          <p:cNvSpPr/>
          <p:nvPr/>
        </p:nvSpPr>
        <p:spPr>
          <a:xfrm>
            <a:off x="13754087" y="4809277"/>
            <a:ext cx="1795199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set1 = {3,6,7}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0F78B680-6A76-4C0B-A512-05B0BC82B87F}"/>
              </a:ext>
            </a:extLst>
          </p:cNvPr>
          <p:cNvSpPr/>
          <p:nvPr/>
        </p:nvSpPr>
        <p:spPr>
          <a:xfrm>
            <a:off x="7067910" y="4310078"/>
            <a:ext cx="2747319" cy="777501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1900" dirty="0">
                <a:latin typeface="+mj-lt"/>
              </a:rPr>
              <a:t>tuple1=tuple(); tuple2=()</a:t>
            </a:r>
          </a:p>
          <a:p>
            <a:endParaRPr lang="en-US" sz="2200" dirty="0">
              <a:latin typeface="+mj-lt"/>
            </a:endParaRPr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08B4309D-6E39-46C3-986F-E5C9A5866079}"/>
              </a:ext>
            </a:extLst>
          </p:cNvPr>
          <p:cNvSpPr/>
          <p:nvPr/>
        </p:nvSpPr>
        <p:spPr>
          <a:xfrm>
            <a:off x="4255610" y="4280738"/>
            <a:ext cx="3274523" cy="438947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sz="1900" dirty="0">
                <a:latin typeface="+mj-lt"/>
              </a:rPr>
              <a:t>list1=list(); list2=[]</a:t>
            </a:r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2D421802-7FAF-40AE-8C6F-C00FAE7F461F}"/>
              </a:ext>
            </a:extLst>
          </p:cNvPr>
          <p:cNvSpPr/>
          <p:nvPr/>
        </p:nvSpPr>
        <p:spPr>
          <a:xfrm>
            <a:off x="10490299" y="4334645"/>
            <a:ext cx="3398343" cy="438947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sz="1900" dirty="0">
                <a:latin typeface="+mj-lt"/>
              </a:rPr>
              <a:t>dict1=</a:t>
            </a:r>
            <a:r>
              <a:rPr lang="en-US" sz="1900" dirty="0" err="1">
                <a:latin typeface="+mj-lt"/>
              </a:rPr>
              <a:t>dict</a:t>
            </a:r>
            <a:r>
              <a:rPr lang="en-US" sz="1900" dirty="0">
                <a:latin typeface="+mj-lt"/>
              </a:rPr>
              <a:t>(); dict2={}</a:t>
            </a:r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BB47CF1C-D221-4112-BD71-1D590A0DBF1C}"/>
              </a:ext>
            </a:extLst>
          </p:cNvPr>
          <p:cNvSpPr/>
          <p:nvPr/>
        </p:nvSpPr>
        <p:spPr>
          <a:xfrm>
            <a:off x="7103886" y="4833708"/>
            <a:ext cx="2612667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tupple1 = (3,3,6,7,7)</a:t>
            </a:r>
          </a:p>
        </p:txBody>
      </p:sp>
      <p:sp>
        <p:nvSpPr>
          <p:cNvPr id="61" name="Rectángulo 60">
            <a:extLst>
              <a:ext uri="{FF2B5EF4-FFF2-40B4-BE49-F238E27FC236}">
                <a16:creationId xmlns:a16="http://schemas.microsoft.com/office/drawing/2014/main" id="{3D23EDDB-A934-4EBE-AE9F-221A542C115C}"/>
              </a:ext>
            </a:extLst>
          </p:cNvPr>
          <p:cNvSpPr/>
          <p:nvPr/>
        </p:nvSpPr>
        <p:spPr>
          <a:xfrm>
            <a:off x="4222313" y="4814732"/>
            <a:ext cx="2555570" cy="485114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list1 = [3,6,7,3,7]</a:t>
            </a:r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234FE490-57AD-4984-8B64-172DE6A9FC42}"/>
              </a:ext>
            </a:extLst>
          </p:cNvPr>
          <p:cNvSpPr/>
          <p:nvPr/>
        </p:nvSpPr>
        <p:spPr>
          <a:xfrm>
            <a:off x="10365197" y="4827186"/>
            <a:ext cx="3456379" cy="485114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da-DK" sz="2200" dirty="0">
                <a:latin typeface="+mj-lt"/>
              </a:rPr>
              <a:t>dict1 ={3:'str',6:False}</a:t>
            </a:r>
            <a:endParaRPr lang="en-US" sz="2200" dirty="0">
              <a:latin typeface="+mj-lt"/>
            </a:endParaRPr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BCB9F9CE-2618-4CCB-98A2-CAD301FE73D3}"/>
              </a:ext>
            </a:extLst>
          </p:cNvPr>
          <p:cNvSpPr/>
          <p:nvPr/>
        </p:nvSpPr>
        <p:spPr>
          <a:xfrm>
            <a:off x="2614858" y="3391321"/>
            <a:ext cx="1370339" cy="408169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COMMON:</a:t>
            </a:r>
          </a:p>
        </p:txBody>
      </p:sp>
      <p:sp>
        <p:nvSpPr>
          <p:cNvPr id="64" name="Rectángulo 63">
            <a:extLst>
              <a:ext uri="{FF2B5EF4-FFF2-40B4-BE49-F238E27FC236}">
                <a16:creationId xmlns:a16="http://schemas.microsoft.com/office/drawing/2014/main" id="{4A046ECD-CCB3-4B7C-ACEA-8A4A275F09B4}"/>
              </a:ext>
            </a:extLst>
          </p:cNvPr>
          <p:cNvSpPr/>
          <p:nvPr/>
        </p:nvSpPr>
        <p:spPr>
          <a:xfrm>
            <a:off x="4899307" y="3391325"/>
            <a:ext cx="10781525" cy="485114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algn="ctr"/>
            <a:r>
              <a:rPr lang="en-US" sz="2200" dirty="0">
                <a:latin typeface="Juice ITC" panose="04040403040A02020202" pitchFamily="82" charset="0"/>
              </a:rPr>
              <a:t>Collection of 0, 1 or many of any combination of types of Python scalars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62BAA082-61FF-41CE-814F-B80C9360FFAE}"/>
              </a:ext>
            </a:extLst>
          </p:cNvPr>
          <p:cNvSpPr/>
          <p:nvPr/>
        </p:nvSpPr>
        <p:spPr>
          <a:xfrm>
            <a:off x="2856413" y="5351239"/>
            <a:ext cx="1125849" cy="408169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INSERT:</a:t>
            </a:r>
          </a:p>
        </p:txBody>
      </p:sp>
      <p:sp>
        <p:nvSpPr>
          <p:cNvPr id="75" name="Rectángulo 74">
            <a:extLst>
              <a:ext uri="{FF2B5EF4-FFF2-40B4-BE49-F238E27FC236}">
                <a16:creationId xmlns:a16="http://schemas.microsoft.com/office/drawing/2014/main" id="{113CC273-5AC6-4EB0-89A4-8C6C4F76ABBD}"/>
              </a:ext>
            </a:extLst>
          </p:cNvPr>
          <p:cNvSpPr/>
          <p:nvPr/>
        </p:nvSpPr>
        <p:spPr>
          <a:xfrm>
            <a:off x="13924805" y="5308569"/>
            <a:ext cx="1593220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set1.add(8)</a:t>
            </a: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B18175EF-C2DD-4667-B62A-8E11894A981B}"/>
              </a:ext>
            </a:extLst>
          </p:cNvPr>
          <p:cNvSpPr/>
          <p:nvPr/>
        </p:nvSpPr>
        <p:spPr>
          <a:xfrm>
            <a:off x="4511107" y="5269516"/>
            <a:ext cx="2235813" cy="485114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list1.append(8)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843904E5-67EB-4710-8816-8D6A9A576A9D}"/>
              </a:ext>
            </a:extLst>
          </p:cNvPr>
          <p:cNvSpPr/>
          <p:nvPr/>
        </p:nvSpPr>
        <p:spPr>
          <a:xfrm>
            <a:off x="10284644" y="5320338"/>
            <a:ext cx="3456379" cy="485114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da-DK" sz="2200" dirty="0">
                <a:latin typeface="+mj-lt"/>
              </a:rPr>
              <a:t>dict1['Juan'] = 'Casado'</a:t>
            </a:r>
            <a:endParaRPr lang="en-US" sz="2200" dirty="0">
              <a:latin typeface="+mj-lt"/>
            </a:endParaRP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B55259C4-34DE-464C-98C9-24B04E5A41A9}"/>
              </a:ext>
            </a:extLst>
          </p:cNvPr>
          <p:cNvSpPr/>
          <p:nvPr/>
        </p:nvSpPr>
        <p:spPr>
          <a:xfrm>
            <a:off x="8536645" y="5284040"/>
            <a:ext cx="379683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-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A3AD034E-ED41-4BFA-9D7B-6F85CF7E171A}"/>
              </a:ext>
            </a:extLst>
          </p:cNvPr>
          <p:cNvSpPr/>
          <p:nvPr/>
        </p:nvSpPr>
        <p:spPr>
          <a:xfrm>
            <a:off x="1382116" y="5770005"/>
            <a:ext cx="2529502" cy="408169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INSERT IN POSITION: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DA2EBA8B-6EA6-432C-97BB-1AED0FECED4E}"/>
              </a:ext>
            </a:extLst>
          </p:cNvPr>
          <p:cNvSpPr/>
          <p:nvPr/>
        </p:nvSpPr>
        <p:spPr>
          <a:xfrm>
            <a:off x="14830569" y="5718938"/>
            <a:ext cx="341682" cy="485114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-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A1852FE3-C878-4C00-8C3D-0CE654A54BD3}"/>
              </a:ext>
            </a:extLst>
          </p:cNvPr>
          <p:cNvSpPr/>
          <p:nvPr/>
        </p:nvSpPr>
        <p:spPr>
          <a:xfrm>
            <a:off x="8549043" y="5698194"/>
            <a:ext cx="379683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-</a:t>
            </a:r>
          </a:p>
        </p:txBody>
      </p:sp>
      <p:sp>
        <p:nvSpPr>
          <p:cNvPr id="85" name="Rectángulo 84">
            <a:extLst>
              <a:ext uri="{FF2B5EF4-FFF2-40B4-BE49-F238E27FC236}">
                <a16:creationId xmlns:a16="http://schemas.microsoft.com/office/drawing/2014/main" id="{BF8CEF4C-7BC4-469E-8603-2B409F80B9C2}"/>
              </a:ext>
            </a:extLst>
          </p:cNvPr>
          <p:cNvSpPr/>
          <p:nvPr/>
        </p:nvSpPr>
        <p:spPr>
          <a:xfrm>
            <a:off x="11594766" y="5769805"/>
            <a:ext cx="379683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-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B6D60AB4-021B-468B-99B2-03FD5FC3D081}"/>
              </a:ext>
            </a:extLst>
          </p:cNvPr>
          <p:cNvSpPr/>
          <p:nvPr/>
        </p:nvSpPr>
        <p:spPr>
          <a:xfrm>
            <a:off x="4159559" y="5724132"/>
            <a:ext cx="3051929" cy="485114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list1.insert(3,'value')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EC2AAC23-2889-4BCD-A762-6D448D1F1A4C}"/>
              </a:ext>
            </a:extLst>
          </p:cNvPr>
          <p:cNvSpPr/>
          <p:nvPr/>
        </p:nvSpPr>
        <p:spPr>
          <a:xfrm>
            <a:off x="2728399" y="6298181"/>
            <a:ext cx="1299807" cy="408169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REMOVE:</a:t>
            </a:r>
          </a:p>
        </p:txBody>
      </p:sp>
      <p:sp>
        <p:nvSpPr>
          <p:cNvPr id="88" name="Rectángulo 87">
            <a:extLst>
              <a:ext uri="{FF2B5EF4-FFF2-40B4-BE49-F238E27FC236}">
                <a16:creationId xmlns:a16="http://schemas.microsoft.com/office/drawing/2014/main" id="{444BD382-1D2C-4E5B-96D3-5F775D4A8A76}"/>
              </a:ext>
            </a:extLst>
          </p:cNvPr>
          <p:cNvSpPr/>
          <p:nvPr/>
        </p:nvSpPr>
        <p:spPr>
          <a:xfrm>
            <a:off x="13692820" y="6280192"/>
            <a:ext cx="2037573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set1.remove(8)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1ADE599E-7860-4096-A948-903239D40602}"/>
              </a:ext>
            </a:extLst>
          </p:cNvPr>
          <p:cNvSpPr/>
          <p:nvPr/>
        </p:nvSpPr>
        <p:spPr>
          <a:xfrm>
            <a:off x="4543604" y="6108171"/>
            <a:ext cx="4214089" cy="823668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list1.pop(1) </a:t>
            </a:r>
            <a:br>
              <a:rPr lang="en-US" sz="2200" dirty="0">
                <a:latin typeface="+mj-lt"/>
              </a:rPr>
            </a:br>
            <a:r>
              <a:rPr lang="en-US" sz="2200" dirty="0">
                <a:latin typeface="+mj-lt"/>
              </a:rPr>
              <a:t>/ list1.remove(3)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36C5680B-FD70-4691-B655-7E76E72B918B}"/>
              </a:ext>
            </a:extLst>
          </p:cNvPr>
          <p:cNvSpPr/>
          <p:nvPr/>
        </p:nvSpPr>
        <p:spPr>
          <a:xfrm>
            <a:off x="10304250" y="6270742"/>
            <a:ext cx="3456379" cy="485114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pPr algn="ctr"/>
            <a:r>
              <a:rPr lang="da-DK" sz="2200" dirty="0">
                <a:latin typeface="+mj-lt"/>
              </a:rPr>
              <a:t>del dict1['Juan']</a:t>
            </a:r>
            <a:endParaRPr lang="en-US" sz="2200" dirty="0">
              <a:latin typeface="+mj-lt"/>
            </a:endParaRP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4DF69FF4-A8AD-4F5A-9B17-25FB9E05E469}"/>
              </a:ext>
            </a:extLst>
          </p:cNvPr>
          <p:cNvSpPr/>
          <p:nvPr/>
        </p:nvSpPr>
        <p:spPr>
          <a:xfrm>
            <a:off x="8559650" y="6201852"/>
            <a:ext cx="379683" cy="485114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2200" dirty="0">
                <a:latin typeface="+mj-lt"/>
              </a:rPr>
              <a:t>-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9CDD321-BB58-465E-BDFE-86E37B3CF52F}"/>
              </a:ext>
            </a:extLst>
          </p:cNvPr>
          <p:cNvSpPr/>
          <p:nvPr/>
        </p:nvSpPr>
        <p:spPr>
          <a:xfrm>
            <a:off x="430746" y="1404385"/>
            <a:ext cx="1696967" cy="438947"/>
          </a:xfrm>
          <a:prstGeom prst="rect">
            <a:avLst/>
          </a:prstGeom>
        </p:spPr>
        <p:txBody>
          <a:bodyPr wrap="none" lIns="145143" tIns="72571" rIns="145143" bIns="72571">
            <a:spAutoFit/>
          </a:bodyPr>
          <a:lstStyle/>
          <a:p>
            <a:r>
              <a:rPr lang="en-US" sz="1900" dirty="0">
                <a:latin typeface="Juice ITC" panose="04040403040A02020202" pitchFamily="82" charset="0"/>
              </a:rPr>
              <a:t>By Prof. Manoel Gadi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2326100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43426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chemeClr val="accent2">
                    <a:lumMod val="50000"/>
                  </a:schemeClr>
                </a:solidFill>
              </a:rPr>
              <a:t>Python Basic Exercises 5  - Lists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75CDFBF-092B-4EC4-B897-52F6E0DAB453}"/>
              </a:ext>
            </a:extLst>
          </p:cNvPr>
          <p:cNvSpPr/>
          <p:nvPr/>
        </p:nvSpPr>
        <p:spPr>
          <a:xfrm>
            <a:off x="2175339" y="1672716"/>
            <a:ext cx="11521280" cy="6659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Write a program which accepts a sequence of comma-separated numbers from console and generate a list and a </a:t>
            </a:r>
            <a:r>
              <a:rPr lang="en-US" sz="2667" b="1" dirty="0" err="1">
                <a:solidFill>
                  <a:srgbClr val="000066"/>
                </a:solidFill>
                <a:latin typeface="Arial" pitchFamily="34" charset="0"/>
              </a:rPr>
              <a:t>tuple</a:t>
            </a: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 with the square of every number.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Suppose the following input is supplied to the program: 34,67,55,33,12,98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Then, the output should be: </a:t>
            </a:r>
          </a:p>
          <a:p>
            <a:pPr lvl="1"/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	[1156, 4489, 3025, 1089, 144, 9604]</a:t>
            </a:r>
          </a:p>
          <a:p>
            <a:pPr lvl="1"/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	(1156, 4489, 3025, 1089, 144, 9604)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  <a:p>
            <a:pPr lvl="1"/>
            <a:r>
              <a:rPr lang="en-US" sz="2667" dirty="0">
                <a:solidFill>
                  <a:srgbClr val="000066"/>
                </a:solidFill>
                <a:latin typeface="Arial" pitchFamily="34" charset="0"/>
              </a:rPr>
              <a:t>Hint: In case of input data being supplied to the question, it should be assumed to be a console input. tuple() constructor method can convert list to tuple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03531" y="923596"/>
            <a:ext cx="979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(home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work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will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be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solved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next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GB" altLang="en-US" sz="24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25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43426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chemeClr val="accent2">
                    <a:lumMod val="50000"/>
                  </a:schemeClr>
                </a:solidFill>
              </a:rPr>
              <a:t>Python Basic Exercises 5  - Lists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75CDFBF-092B-4EC4-B897-52F6E0DAB453}"/>
              </a:ext>
            </a:extLst>
          </p:cNvPr>
          <p:cNvSpPr/>
          <p:nvPr/>
        </p:nvSpPr>
        <p:spPr>
          <a:xfrm>
            <a:off x="2224022" y="1693220"/>
            <a:ext cx="12048661" cy="5632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Write a program which accepts a sequence of comma-separated numbers from console and generate a list and a </a:t>
            </a:r>
            <a:r>
              <a:rPr lang="en-US" sz="2667" b="1" dirty="0" err="1">
                <a:solidFill>
                  <a:srgbClr val="000066"/>
                </a:solidFill>
                <a:latin typeface="Arial" pitchFamily="34" charset="0"/>
              </a:rPr>
              <a:t>tuple</a:t>
            </a: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 with the square of every number.</a:t>
            </a:r>
          </a:p>
          <a:p>
            <a:pPr lvl="1"/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  <a:p>
            <a:pPr lvl="1"/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SOLUTION:</a:t>
            </a:r>
          </a:p>
          <a:p>
            <a:pPr lvl="1"/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  <a:p>
            <a:r>
              <a:rPr lang="en-US" sz="20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numbers_str</a:t>
            </a:r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input("Please enter a comma-separated sequence of numbers:")</a:t>
            </a:r>
          </a:p>
          <a:p>
            <a:r>
              <a:rPr lang="en-US" sz="20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numbers_list</a:t>
            </a:r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numbers_str.split</a:t>
            </a:r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(",")</a:t>
            </a:r>
          </a:p>
          <a:p>
            <a:endParaRPr lang="en-US" sz="2000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numbers_squared_list</a:t>
            </a:r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[]</a:t>
            </a:r>
          </a:p>
          <a:p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item in </a:t>
            </a:r>
            <a:r>
              <a:rPr lang="en-US" sz="20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numbers_list</a:t>
            </a:r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numbers_squared_list.append</a:t>
            </a:r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(float(item)**2)</a:t>
            </a:r>
          </a:p>
          <a:p>
            <a:endParaRPr lang="en-US" sz="2000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numbers_squared_tuple</a:t>
            </a:r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tuple(</a:t>
            </a:r>
            <a:r>
              <a:rPr lang="en-US" sz="20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numbers_squared_list</a:t>
            </a:r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numbers_squared_list</a:t>
            </a:r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0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numbers_squared_tuple</a:t>
            </a:r>
            <a:r>
              <a:rPr lang="en-US" sz="20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3531" y="923596"/>
            <a:ext cx="979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(home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work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will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be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solved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next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GB" altLang="en-US" sz="24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259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27DF0E-EA11-41A6-A5A6-1DEE70697DE5}" type="slidenum">
              <a:rPr lang="es-ES"/>
              <a:pPr>
                <a:defRPr/>
              </a:pPr>
              <a:t>3</a:t>
            </a:fld>
            <a:endParaRPr lang="es-ES" dirty="0"/>
          </a:p>
        </p:txBody>
      </p:sp>
      <p:sp>
        <p:nvSpPr>
          <p:cNvPr id="3079" name="2 Subtítulo"/>
          <p:cNvSpPr>
            <a:spLocks/>
          </p:cNvSpPr>
          <p:nvPr/>
        </p:nvSpPr>
        <p:spPr bwMode="auto">
          <a:xfrm>
            <a:off x="2175934" y="4140200"/>
            <a:ext cx="11379200" cy="15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5143" tIns="72571" rIns="145143" bIns="72571"/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s-ES_tradnl" sz="5100" b="1" dirty="0">
                <a:latin typeface="Calibri" pitchFamily="34" charset="0"/>
              </a:rPr>
              <a:t>ESTRUCTURAS DE DATOS</a:t>
            </a:r>
            <a:endParaRPr lang="es-ES" sz="5100" b="1" dirty="0">
              <a:latin typeface="Calibri" pitchFamily="34" charset="0"/>
            </a:endParaRPr>
          </a:p>
        </p:txBody>
      </p:sp>
      <p:pic>
        <p:nvPicPr>
          <p:cNvPr id="5" name="Picture 4" descr="pwc-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065000" y="0"/>
            <a:ext cx="4191000" cy="17462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43426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chemeClr val="accent2">
                    <a:lumMod val="50000"/>
                  </a:schemeClr>
                </a:solidFill>
              </a:rPr>
              <a:t>Python Basic Exercises 6 - Dictionary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75CDFBF-092B-4EC4-B897-52F6E0DAB453}"/>
              </a:ext>
            </a:extLst>
          </p:cNvPr>
          <p:cNvSpPr/>
          <p:nvPr/>
        </p:nvSpPr>
        <p:spPr>
          <a:xfrm>
            <a:off x="2175339" y="1672718"/>
            <a:ext cx="11521280" cy="5427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With a given integer number n, write a program to generate a dictionary that contains (</a:t>
            </a:r>
            <a:r>
              <a:rPr lang="en-US" sz="2667" b="1" dirty="0" err="1">
                <a:solidFill>
                  <a:srgbClr val="000066"/>
                </a:solidFill>
                <a:latin typeface="Arial" pitchFamily="34" charset="0"/>
              </a:rPr>
              <a:t>i</a:t>
            </a: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, </a:t>
            </a:r>
            <a:r>
              <a:rPr lang="en-US" sz="2667" b="1" dirty="0" err="1">
                <a:solidFill>
                  <a:srgbClr val="000066"/>
                </a:solidFill>
                <a:latin typeface="Arial" pitchFamily="34" charset="0"/>
              </a:rPr>
              <a:t>i</a:t>
            </a: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*</a:t>
            </a:r>
            <a:r>
              <a:rPr lang="en-US" sz="2667" b="1" dirty="0" err="1">
                <a:solidFill>
                  <a:srgbClr val="000066"/>
                </a:solidFill>
                <a:latin typeface="Arial" pitchFamily="34" charset="0"/>
              </a:rPr>
              <a:t>i</a:t>
            </a: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) such that is an integral number between 1 and n (both included). Finally, the program should print the dictionary.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Suppose the following input is supplied to the program: 8</a:t>
            </a:r>
            <a:br>
              <a:rPr lang="en-US" sz="2667" b="1" dirty="0">
                <a:solidFill>
                  <a:srgbClr val="000066"/>
                </a:solidFill>
                <a:latin typeface="Arial" pitchFamily="34" charset="0"/>
              </a:rPr>
            </a:b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Then, the output should be:</a:t>
            </a:r>
          </a:p>
          <a:p>
            <a:pPr lvl="1"/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	{1: 1, 2: 4, 3: 9, 4: 16, 5: 25, 6: 36, 7: 49, 8: 64}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  <a:p>
            <a:pPr lvl="1"/>
            <a:r>
              <a:rPr lang="en-US" sz="2667" dirty="0">
                <a:solidFill>
                  <a:srgbClr val="000066"/>
                </a:solidFill>
                <a:latin typeface="Arial" pitchFamily="34" charset="0"/>
              </a:rPr>
              <a:t>Hint: In case of input data being supplied to the question, it should be assumed to be a console input. Consider using the constructor method </a:t>
            </a:r>
            <a:r>
              <a:rPr lang="en-US" sz="2667" dirty="0" err="1">
                <a:solidFill>
                  <a:srgbClr val="000066"/>
                </a:solidFill>
                <a:latin typeface="Arial" pitchFamily="34" charset="0"/>
              </a:rPr>
              <a:t>dict</a:t>
            </a:r>
            <a:r>
              <a:rPr lang="en-US" sz="2667" dirty="0">
                <a:solidFill>
                  <a:srgbClr val="000066"/>
                </a:solidFill>
                <a:latin typeface="Arial" pitchFamily="34" charset="0"/>
              </a:rPr>
              <a:t>()</a:t>
            </a:r>
          </a:p>
          <a:p>
            <a:pPr marL="1066773" lvl="1" indent="-457189">
              <a:buFont typeface="Arial" panose="020B0604020202020204" pitchFamily="34" charset="0"/>
              <a:buChar char="•"/>
            </a:pPr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03531" y="923596"/>
            <a:ext cx="979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(home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work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will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be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solved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next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GB" altLang="en-US" sz="24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43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43426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chemeClr val="accent2">
                    <a:lumMod val="50000"/>
                  </a:schemeClr>
                </a:solidFill>
              </a:rPr>
              <a:t>Python Basic Exercises 6 - Dictionary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75CDFBF-092B-4EC4-B897-52F6E0DAB453}"/>
              </a:ext>
            </a:extLst>
          </p:cNvPr>
          <p:cNvSpPr/>
          <p:nvPr/>
        </p:nvSpPr>
        <p:spPr>
          <a:xfrm>
            <a:off x="2175339" y="1672718"/>
            <a:ext cx="11521280" cy="5550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66773" lvl="1" indent="-457189">
              <a:buFont typeface="Arial" panose="020B0604020202020204" pitchFamily="34" charset="0"/>
              <a:buChar char="•"/>
            </a:pP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With a given integer number n, write a program to generate a dictionary that contains (</a:t>
            </a:r>
            <a:r>
              <a:rPr lang="en-US" sz="2667" b="1" dirty="0" err="1">
                <a:solidFill>
                  <a:srgbClr val="000066"/>
                </a:solidFill>
                <a:latin typeface="Arial" pitchFamily="34" charset="0"/>
              </a:rPr>
              <a:t>i</a:t>
            </a: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, </a:t>
            </a:r>
            <a:r>
              <a:rPr lang="en-US" sz="2667" b="1" dirty="0" err="1">
                <a:solidFill>
                  <a:srgbClr val="000066"/>
                </a:solidFill>
                <a:latin typeface="Arial" pitchFamily="34" charset="0"/>
              </a:rPr>
              <a:t>i</a:t>
            </a: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*</a:t>
            </a:r>
            <a:r>
              <a:rPr lang="en-US" sz="2667" b="1" dirty="0" err="1">
                <a:solidFill>
                  <a:srgbClr val="000066"/>
                </a:solidFill>
                <a:latin typeface="Arial" pitchFamily="34" charset="0"/>
              </a:rPr>
              <a:t>i</a:t>
            </a: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) such that is an integral number between 1 and n (both included). Finally, the program should print the dictionary.</a:t>
            </a:r>
          </a:p>
          <a:p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  <a:p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SOLUTION:</a:t>
            </a:r>
          </a:p>
          <a:p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  <a:p>
            <a:r>
              <a:rPr lang="en-US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 = int(input("Please enter a positive integer number: "))</a:t>
            </a:r>
          </a:p>
          <a:p>
            <a:endParaRPr lang="en-US" sz="2400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n_dict</a:t>
            </a:r>
            <a:r>
              <a:rPr lang="en-US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{}</a:t>
            </a:r>
          </a:p>
          <a:p>
            <a:r>
              <a:rPr lang="en-US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24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range(n):</a:t>
            </a:r>
          </a:p>
          <a:p>
            <a:r>
              <a:rPr lang="en-US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n_dict</a:t>
            </a:r>
            <a:r>
              <a:rPr lang="en-US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24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sz="24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**2</a:t>
            </a:r>
          </a:p>
          <a:p>
            <a:endParaRPr lang="en-US" sz="2400" b="1" dirty="0">
              <a:solidFill>
                <a:srgbClr val="00006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sz="2400" b="1" dirty="0" err="1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n_dict</a:t>
            </a:r>
            <a:r>
              <a:rPr lang="en-US" sz="2400" b="1" dirty="0">
                <a:solidFill>
                  <a:srgbClr val="0000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3531" y="923596"/>
            <a:ext cx="97930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(home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work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will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be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solved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next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ES" altLang="en-US" sz="2400" i="1" dirty="0" err="1">
                <a:solidFill>
                  <a:schemeClr val="accent2">
                    <a:lumMod val="50000"/>
                  </a:schemeClr>
                </a:solidFill>
              </a:rPr>
              <a:t>class</a:t>
            </a:r>
            <a:r>
              <a:rPr lang="es-ES" altLang="en-US" sz="2400" i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en-GB" altLang="en-US" sz="24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8006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67360" y="347531"/>
            <a:ext cx="11856640" cy="8444748"/>
          </a:xfrm>
        </p:spPr>
        <p:txBody>
          <a:bodyPr/>
          <a:lstStyle/>
          <a:p>
            <a:pPr>
              <a:buNone/>
            </a:pPr>
            <a:r>
              <a:rPr lang="en-GB" sz="1867" b="1" dirty="0"/>
              <a:t>	</a:t>
            </a:r>
            <a:r>
              <a:rPr lang="en-GB" sz="2400" b="1" dirty="0"/>
              <a:t>list:</a:t>
            </a:r>
            <a:r>
              <a:rPr lang="en-GB" sz="2400" dirty="0"/>
              <a:t> </a:t>
            </a:r>
            <a:r>
              <a:rPr lang="en-GB" sz="1867" dirty="0"/>
              <a:t>delete items from the end of a list called </a:t>
            </a:r>
            <a:r>
              <a:rPr lang="en-GB" sz="1867" dirty="0" err="1"/>
              <a:t>myList</a:t>
            </a:r>
            <a:r>
              <a:rPr lang="en-GB" sz="1867" dirty="0"/>
              <a:t>: myList.pop()</a:t>
            </a:r>
            <a:br>
              <a:rPr lang="en-GB" sz="1867" dirty="0"/>
            </a:br>
            <a:br>
              <a:rPr lang="en-GB" sz="1867" dirty="0"/>
            </a:br>
            <a:r>
              <a:rPr lang="en-GB" sz="2400" b="1" dirty="0"/>
              <a:t>dictionary:</a:t>
            </a:r>
            <a:r>
              <a:rPr lang="en-GB" sz="1867" dirty="0"/>
              <a:t> delete a key-value pair from the </a:t>
            </a:r>
            <a:r>
              <a:rPr lang="en-GB" sz="1867" dirty="0" err="1"/>
              <a:t>high_lows</a:t>
            </a:r>
            <a:r>
              <a:rPr lang="en-GB" sz="1867" dirty="0"/>
              <a:t> dictionary: </a:t>
            </a:r>
            <a:br>
              <a:rPr lang="en-GB" sz="1867" dirty="0"/>
            </a:br>
            <a:r>
              <a:rPr lang="en-GB" sz="1867" dirty="0"/>
              <a:t>del </a:t>
            </a:r>
            <a:r>
              <a:rPr lang="en-GB" sz="1867" dirty="0" err="1"/>
              <a:t>high_lows</a:t>
            </a:r>
            <a:r>
              <a:rPr lang="en-GB" sz="1867" dirty="0"/>
              <a:t>[key]</a:t>
            </a:r>
          </a:p>
          <a:p>
            <a:pPr>
              <a:buNone/>
            </a:pPr>
            <a:endParaRPr lang="en-GB" sz="933" dirty="0"/>
          </a:p>
          <a:p>
            <a:pPr>
              <a:buNone/>
            </a:pPr>
            <a:r>
              <a:rPr lang="en-GB" sz="1867" b="1" dirty="0"/>
              <a:t>	</a:t>
            </a:r>
            <a:r>
              <a:rPr lang="en-GB" sz="2400" b="1" dirty="0"/>
              <a:t>set:</a:t>
            </a:r>
            <a:r>
              <a:rPr lang="en-GB" sz="1867" dirty="0"/>
              <a:t> delete an item from a set: </a:t>
            </a:r>
            <a:r>
              <a:rPr lang="en-GB" sz="1867" dirty="0" err="1"/>
              <a:t>myset.remove</a:t>
            </a:r>
            <a:r>
              <a:rPr lang="en-GB" sz="1867" dirty="0"/>
              <a:t>(item)</a:t>
            </a:r>
          </a:p>
          <a:p>
            <a:pPr>
              <a:buNone/>
            </a:pPr>
            <a:br>
              <a:rPr lang="en-GB" sz="1867" dirty="0"/>
            </a:br>
            <a:r>
              <a:rPr lang="en-GB" sz="1867" b="1" dirty="0"/>
              <a:t>Example:</a:t>
            </a:r>
            <a:br>
              <a:rPr lang="en-GB" sz="1867" dirty="0"/>
            </a:br>
            <a:r>
              <a:rPr lang="en-GB" sz="1867" dirty="0"/>
              <a:t># language set</a:t>
            </a:r>
            <a:br>
              <a:rPr lang="en-GB" sz="1867" dirty="0"/>
            </a:br>
            <a:r>
              <a:rPr lang="en-GB" sz="1867" dirty="0"/>
              <a:t>language = {'English', 'French', 'German'}</a:t>
            </a:r>
          </a:p>
          <a:p>
            <a:pPr>
              <a:buNone/>
            </a:pPr>
            <a:r>
              <a:rPr lang="en-GB" sz="1867" dirty="0"/>
              <a:t>	# removing 'German' from language</a:t>
            </a:r>
            <a:br>
              <a:rPr lang="en-GB" sz="1867" dirty="0"/>
            </a:br>
            <a:r>
              <a:rPr lang="en-GB" sz="1867" dirty="0" err="1"/>
              <a:t>language.remove</a:t>
            </a:r>
            <a:r>
              <a:rPr lang="en-GB" sz="1867" dirty="0"/>
              <a:t>('German')</a:t>
            </a:r>
          </a:p>
          <a:p>
            <a:pPr>
              <a:buNone/>
            </a:pPr>
            <a:r>
              <a:rPr lang="en-GB" sz="1867" dirty="0"/>
              <a:t>	# Updated language set</a:t>
            </a:r>
            <a:br>
              <a:rPr lang="en-GB" sz="1867" dirty="0"/>
            </a:br>
            <a:r>
              <a:rPr lang="en-GB" sz="1867" dirty="0"/>
              <a:t>print('Updated language set:', language)</a:t>
            </a:r>
          </a:p>
          <a:p>
            <a:pPr>
              <a:buNone/>
            </a:pPr>
            <a:br>
              <a:rPr lang="en-GB" sz="1867" dirty="0"/>
            </a:br>
            <a:r>
              <a:rPr lang="en-GB" sz="1867" dirty="0"/>
              <a:t>About del </a:t>
            </a:r>
            <a:r>
              <a:rPr lang="en-GB" sz="1867" dirty="0" err="1"/>
              <a:t>high_lows</a:t>
            </a:r>
            <a:r>
              <a:rPr lang="en-GB" sz="1867" dirty="0"/>
              <a:t>[key] </a:t>
            </a:r>
            <a:br>
              <a:rPr lang="en-GB" sz="1867" dirty="0"/>
            </a:br>
            <a:br>
              <a:rPr lang="en-GB" sz="1867" dirty="0"/>
            </a:br>
            <a:r>
              <a:rPr lang="en-GB" sz="1867" dirty="0"/>
              <a:t>del something # (1) It is procedural programming</a:t>
            </a:r>
          </a:p>
          <a:p>
            <a:pPr>
              <a:buNone/>
            </a:pPr>
            <a:r>
              <a:rPr lang="en-GB" sz="1867" dirty="0"/>
              <a:t>	del(something) # (2) It is functional programming</a:t>
            </a:r>
          </a:p>
          <a:p>
            <a:pPr>
              <a:buNone/>
            </a:pPr>
            <a:r>
              <a:rPr lang="en-GB" sz="1867" dirty="0"/>
              <a:t>	something.del() # (3) It is object oriented programming</a:t>
            </a:r>
          </a:p>
          <a:p>
            <a:pPr>
              <a:buNone/>
            </a:pPr>
            <a:br>
              <a:rPr lang="en-GB" sz="1867" dirty="0"/>
            </a:br>
            <a:r>
              <a:rPr lang="en-GB" sz="1867" dirty="0"/>
              <a:t>3 different paradigms, and Python is 80% (3), 19% (2)  and some bizarre </a:t>
            </a:r>
            <a:r>
              <a:rPr lang="en-GB" sz="1867" dirty="0" err="1"/>
              <a:t>occasitions</a:t>
            </a:r>
            <a:r>
              <a:rPr lang="en-GB" sz="1867" dirty="0"/>
              <a:t> it is (1) like in del </a:t>
            </a:r>
            <a:r>
              <a:rPr lang="en-GB" sz="1867" dirty="0" err="1"/>
              <a:t>high_lows</a:t>
            </a:r>
            <a:r>
              <a:rPr lang="en-GB" sz="1867" dirty="0"/>
              <a:t>[key]!!!</a:t>
            </a:r>
          </a:p>
          <a:p>
            <a:pPr>
              <a:buNone/>
            </a:pPr>
            <a:br>
              <a:rPr lang="en-GB" sz="1867" dirty="0"/>
            </a:br>
            <a:r>
              <a:rPr lang="en-GB" sz="1867" dirty="0"/>
              <a:t>Normally (3) means that the function is specific to the object therefore called </a:t>
            </a:r>
            <a:r>
              <a:rPr lang="en-GB" sz="1867" b="1" dirty="0"/>
              <a:t>method</a:t>
            </a:r>
            <a:r>
              <a:rPr lang="en-GB" sz="1867" dirty="0"/>
              <a:t>, (2)  means that a function can be applied to more than one type of object and (1) it means that Python has to call low level operations to do the trick.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Console" pitchFamily="49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Console" pitchFamily="49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Console" pitchFamily="49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Lucida Console" pitchFamily="49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Lucida Console" pitchFamily="49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Lucida Console" pitchFamily="49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Lucida Console" pitchFamily="49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Lucida Console" pitchFamily="49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04382DB8-7027-4543-B487-1D9BFAEA63F9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4 Marcador de pie de página"/>
          <p:cNvSpPr>
            <a:spLocks noGrp="1"/>
          </p:cNvSpPr>
          <p:nvPr>
            <p:ph type="ftr" sz="quarter" idx="11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s-ES" dirty="0"/>
              <a:t>Manoel Fernando Alonso Gadi</a:t>
            </a:r>
          </a:p>
        </p:txBody>
      </p:sp>
      <p:sp>
        <p:nvSpPr>
          <p:cNvPr id="10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3BB5648-A6C6-4E32-861D-38EB89B81713}" type="slidenum">
              <a:rPr lang="es-ES"/>
              <a:pPr>
                <a:defRPr/>
              </a:pPr>
              <a:t>33</a:t>
            </a:fld>
            <a:endParaRPr lang="es-ES" dirty="0"/>
          </a:p>
        </p:txBody>
      </p:sp>
      <p:pic>
        <p:nvPicPr>
          <p:cNvPr id="12" name="Picture 11" descr="1920px-UNAV.svg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838325"/>
            <a:ext cx="16256000" cy="5467351"/>
          </a:xfrm>
          <a:prstGeom prst="rect">
            <a:avLst/>
          </a:prstGeom>
        </p:spPr>
      </p:pic>
      <p:pic>
        <p:nvPicPr>
          <p:cNvPr id="5" name="Picture 4" descr="pwc-log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065000" y="0"/>
            <a:ext cx="4191000" cy="17462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27290" y="1499659"/>
            <a:ext cx="12998452" cy="10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7600" i="1" dirty="0">
                <a:solidFill>
                  <a:srgbClr val="00B050"/>
                </a:solidFill>
              </a:rPr>
              <a:t>Functions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3" y="-13136"/>
            <a:ext cx="2790085" cy="147998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125C072-21DD-4F73-943F-2EA1FF4DEC70}"/>
              </a:ext>
            </a:extLst>
          </p:cNvPr>
          <p:cNvSpPr/>
          <p:nvPr/>
        </p:nvSpPr>
        <p:spPr>
          <a:xfrm>
            <a:off x="3007432" y="2651787"/>
            <a:ext cx="10789755" cy="423558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dirty="0"/>
              <a:t>a named section of a program that performs a specific task</a:t>
            </a:r>
          </a:p>
        </p:txBody>
      </p:sp>
      <p:pic>
        <p:nvPicPr>
          <p:cNvPr id="9218" name="Picture 2" descr="Python Function Tutorial - Type of Functions in Python(With Example) -  DataFlai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1403" y="4091947"/>
            <a:ext cx="10590919" cy="44680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33011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9868DEE9-C874-431D-9962-628D7F8322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9200" y="2075723"/>
            <a:ext cx="13817600" cy="639002"/>
          </a:xfrm>
          <a:prstGeom prst="rect">
            <a:avLst/>
          </a:prstGeom>
        </p:spPr>
        <p:txBody>
          <a:bodyPr lIns="145143" tIns="72571" rIns="145143" bIns="72571"/>
          <a:lstStyle/>
          <a:p>
            <a:pPr>
              <a:buNone/>
            </a:pPr>
            <a:r>
              <a:rPr lang="en-US" altLang="es-ES" sz="3200" b="1" dirty="0"/>
              <a:t>	</a:t>
            </a:r>
            <a:endParaRPr lang="en-US" altLang="es-ES" sz="3200" b="1" dirty="0">
              <a:solidFill>
                <a:srgbClr val="FF0000"/>
              </a:solidFill>
            </a:endParaRPr>
          </a:p>
        </p:txBody>
      </p:sp>
      <p:sp>
        <p:nvSpPr>
          <p:cNvPr id="25602" name="Title 1">
            <a:extLst>
              <a:ext uri="{FF2B5EF4-FFF2-40B4-BE49-F238E27FC236}">
                <a16:creationId xmlns:a16="http://schemas.microsoft.com/office/drawing/2014/main" id="{A35E14F1-CC46-465F-8AEC-984C8B7E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7200"/>
            <a:ext cx="13822997" cy="1323439"/>
          </a:xfrm>
        </p:spPr>
        <p:txBody>
          <a:bodyPr/>
          <a:lstStyle/>
          <a:p>
            <a:r>
              <a:rPr lang="en-US" altLang="es-ES" b="1" dirty="0"/>
              <a:t>Functions:</a:t>
            </a:r>
            <a:endParaRPr lang="en-US" altLang="es-ES" dirty="0"/>
          </a:p>
        </p:txBody>
      </p:sp>
      <p:sp>
        <p:nvSpPr>
          <p:cNvPr id="4" name="Rectangle 3"/>
          <p:cNvSpPr/>
          <p:nvPr/>
        </p:nvSpPr>
        <p:spPr>
          <a:xfrm>
            <a:off x="1346200" y="3429000"/>
            <a:ext cx="13313479" cy="1254555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altLang="es-ES" sz="3600" b="1" dirty="0">
                <a:solidFill>
                  <a:srgbClr val="FF0000"/>
                </a:solidFill>
              </a:rPr>
              <a:t>A way of </a:t>
            </a:r>
            <a:r>
              <a:rPr lang="en-US" altLang="es-ES" sz="3600" b="1" u="sng" dirty="0">
                <a:solidFill>
                  <a:srgbClr val="FF0000"/>
                </a:solidFill>
              </a:rPr>
              <a:t>organizing code</a:t>
            </a:r>
            <a:r>
              <a:rPr lang="en-US" altLang="es-ES" sz="3600" b="1" dirty="0">
                <a:solidFill>
                  <a:srgbClr val="FF0000"/>
                </a:solidFill>
              </a:rPr>
              <a:t> to make it more understandable, easy to use, reproducible and easier to share.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412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2800" y="990600"/>
            <a:ext cx="53340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193800" y="1295400"/>
            <a:ext cx="190500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/>
              <a:t>CPU</a:t>
            </a:r>
            <a:endParaRPr lang="en-GB" sz="3600" dirty="0"/>
          </a:p>
        </p:txBody>
      </p:sp>
      <p:sp>
        <p:nvSpPr>
          <p:cNvPr id="6" name="Rectangle 5"/>
          <p:cNvSpPr/>
          <p:nvPr/>
        </p:nvSpPr>
        <p:spPr>
          <a:xfrm>
            <a:off x="3708400" y="1295400"/>
            <a:ext cx="190500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/>
              <a:t>ROM</a:t>
            </a:r>
            <a:endParaRPr lang="en-GB" sz="3600" dirty="0"/>
          </a:p>
        </p:txBody>
      </p:sp>
      <p:sp>
        <p:nvSpPr>
          <p:cNvPr id="7" name="Rectangle 6"/>
          <p:cNvSpPr/>
          <p:nvPr/>
        </p:nvSpPr>
        <p:spPr>
          <a:xfrm>
            <a:off x="3708400" y="2667000"/>
            <a:ext cx="190500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/>
              <a:t>HD</a:t>
            </a:r>
            <a:endParaRPr lang="en-GB" sz="3600" dirty="0"/>
          </a:p>
        </p:txBody>
      </p:sp>
      <p:sp>
        <p:nvSpPr>
          <p:cNvPr id="8" name="Left Brace 7"/>
          <p:cNvSpPr/>
          <p:nvPr/>
        </p:nvSpPr>
        <p:spPr>
          <a:xfrm rot="16601733">
            <a:off x="4396786" y="173708"/>
            <a:ext cx="1066800" cy="9086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641600" y="5105400"/>
            <a:ext cx="223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95% de los problemas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8890000" y="1143000"/>
            <a:ext cx="5410200" cy="37338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DATOS: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VELOCIDAD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VOLUMEN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VARIABILILDAD (estructuras)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689600" y="1828800"/>
            <a:ext cx="45720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689600" y="3200400"/>
            <a:ext cx="47244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118600" y="5257800"/>
            <a:ext cx="5334000" cy="37338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CÓDIGO: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ENTENDIBLE (documentación)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CORRECTO (testeo)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REUTILIZABLE (funciones, clases y paquetes)</a:t>
            </a:r>
          </a:p>
        </p:txBody>
      </p:sp>
    </p:spTree>
    <p:extLst>
      <p:ext uri="{BB962C8B-B14F-4D97-AF65-F5344CB8AC3E}">
        <p14:creationId xmlns:p14="http://schemas.microsoft.com/office/powerpoint/2010/main" val="1062611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47147" y="347531"/>
            <a:ext cx="15808853" cy="8648887"/>
          </a:xfrm>
          <a:prstGeom prst="rect">
            <a:avLst/>
          </a:prstGeom>
        </p:spPr>
        <p:txBody>
          <a:bodyPr lIns="145143" tIns="72571" rIns="145143" bIns="72571"/>
          <a:lstStyle/>
          <a:p>
            <a:pPr algn="l">
              <a:buNone/>
            </a:pPr>
            <a:r>
              <a:rPr lang="en-GB" sz="2800" b="1" dirty="0">
                <a:solidFill>
                  <a:srgbClr val="002060"/>
                </a:solidFill>
              </a:rPr>
              <a:t>list:</a:t>
            </a:r>
            <a:r>
              <a:rPr lang="en-GB" sz="2800" dirty="0">
                <a:solidFill>
                  <a:srgbClr val="002060"/>
                </a:solidFill>
              </a:rPr>
              <a:t> </a:t>
            </a:r>
            <a:r>
              <a:rPr lang="en-GB" sz="2000" dirty="0">
                <a:solidFill>
                  <a:srgbClr val="002060"/>
                </a:solidFill>
              </a:rPr>
              <a:t>delete items from the end of a list called </a:t>
            </a:r>
            <a:r>
              <a:rPr lang="en-GB" sz="2000" dirty="0" err="1">
                <a:solidFill>
                  <a:srgbClr val="002060"/>
                </a:solidFill>
              </a:rPr>
              <a:t>myList</a:t>
            </a:r>
            <a:r>
              <a:rPr lang="en-GB" sz="2000" dirty="0">
                <a:solidFill>
                  <a:srgbClr val="002060"/>
                </a:solidFill>
              </a:rPr>
              <a:t>: myList.pop()</a:t>
            </a:r>
            <a:br>
              <a:rPr lang="en-GB" sz="2000" dirty="0">
                <a:solidFill>
                  <a:srgbClr val="002060"/>
                </a:solidFill>
              </a:rPr>
            </a:br>
            <a:br>
              <a:rPr lang="en-GB" sz="2000" dirty="0">
                <a:solidFill>
                  <a:srgbClr val="002060"/>
                </a:solidFill>
              </a:rPr>
            </a:br>
            <a:r>
              <a:rPr lang="en-GB" sz="2800" b="1" dirty="0">
                <a:solidFill>
                  <a:srgbClr val="002060"/>
                </a:solidFill>
              </a:rPr>
              <a:t>dictionary:</a:t>
            </a:r>
            <a:r>
              <a:rPr lang="en-GB" sz="2000" dirty="0">
                <a:solidFill>
                  <a:srgbClr val="002060"/>
                </a:solidFill>
              </a:rPr>
              <a:t> delete a key-value pair from the </a:t>
            </a:r>
            <a:r>
              <a:rPr lang="en-GB" sz="2000" dirty="0" err="1">
                <a:solidFill>
                  <a:srgbClr val="002060"/>
                </a:solidFill>
              </a:rPr>
              <a:t>high_lows</a:t>
            </a:r>
            <a:r>
              <a:rPr lang="en-GB" sz="2000" dirty="0">
                <a:solidFill>
                  <a:srgbClr val="002060"/>
                </a:solidFill>
              </a:rPr>
              <a:t> dictionary: </a:t>
            </a:r>
            <a:br>
              <a:rPr lang="en-GB" sz="2000" dirty="0">
                <a:solidFill>
                  <a:srgbClr val="002060"/>
                </a:solidFill>
              </a:rPr>
            </a:br>
            <a:r>
              <a:rPr lang="en-GB" sz="2000" dirty="0">
                <a:solidFill>
                  <a:srgbClr val="002060"/>
                </a:solidFill>
              </a:rPr>
              <a:t>del </a:t>
            </a:r>
            <a:r>
              <a:rPr lang="en-GB" sz="2000" dirty="0" err="1">
                <a:solidFill>
                  <a:srgbClr val="002060"/>
                </a:solidFill>
              </a:rPr>
              <a:t>high_lows</a:t>
            </a:r>
            <a:r>
              <a:rPr lang="en-GB" sz="2000" dirty="0">
                <a:solidFill>
                  <a:srgbClr val="002060"/>
                </a:solidFill>
              </a:rPr>
              <a:t>[key]</a:t>
            </a:r>
          </a:p>
          <a:p>
            <a:pPr algn="l">
              <a:buNone/>
            </a:pPr>
            <a:endParaRPr lang="en-GB" sz="1050" dirty="0">
              <a:solidFill>
                <a:srgbClr val="002060"/>
              </a:solidFill>
            </a:endParaRPr>
          </a:p>
          <a:p>
            <a:pPr algn="l">
              <a:buNone/>
            </a:pPr>
            <a:r>
              <a:rPr lang="en-GB" sz="2800" b="1" dirty="0">
                <a:solidFill>
                  <a:srgbClr val="002060"/>
                </a:solidFill>
              </a:rPr>
              <a:t>set:</a:t>
            </a:r>
            <a:r>
              <a:rPr lang="en-GB" sz="2000" dirty="0">
                <a:solidFill>
                  <a:srgbClr val="002060"/>
                </a:solidFill>
              </a:rPr>
              <a:t> delete a item from a set: </a:t>
            </a:r>
            <a:r>
              <a:rPr lang="en-GB" sz="2000" dirty="0" err="1">
                <a:solidFill>
                  <a:srgbClr val="002060"/>
                </a:solidFill>
              </a:rPr>
              <a:t>myset.remove</a:t>
            </a:r>
            <a:r>
              <a:rPr lang="en-GB" sz="2000" dirty="0">
                <a:solidFill>
                  <a:srgbClr val="002060"/>
                </a:solidFill>
              </a:rPr>
              <a:t>(item)</a:t>
            </a:r>
          </a:p>
          <a:p>
            <a:pPr algn="l">
              <a:buNone/>
            </a:pPr>
            <a:br>
              <a:rPr lang="en-GB" sz="2000" dirty="0">
                <a:solidFill>
                  <a:srgbClr val="002060"/>
                </a:solidFill>
              </a:rPr>
            </a:br>
            <a:r>
              <a:rPr lang="en-GB" sz="2000" b="1" dirty="0">
                <a:solidFill>
                  <a:srgbClr val="002060"/>
                </a:solidFill>
              </a:rPr>
              <a:t>Example:</a:t>
            </a:r>
            <a:br>
              <a:rPr lang="en-GB" sz="2000" dirty="0">
                <a:solidFill>
                  <a:srgbClr val="002060"/>
                </a:solidFill>
              </a:rPr>
            </a:br>
            <a:r>
              <a:rPr lang="en-GB" sz="2000" dirty="0">
                <a:solidFill>
                  <a:srgbClr val="002060"/>
                </a:solidFill>
              </a:rPr>
              <a:t># language set</a:t>
            </a:r>
            <a:br>
              <a:rPr lang="en-GB" sz="2000" dirty="0">
                <a:solidFill>
                  <a:srgbClr val="002060"/>
                </a:solidFill>
              </a:rPr>
            </a:br>
            <a:r>
              <a:rPr lang="en-GB" sz="2000" dirty="0">
                <a:solidFill>
                  <a:srgbClr val="002060"/>
                </a:solidFill>
              </a:rPr>
              <a:t>language = {'English', 'French', 'German'}</a:t>
            </a:r>
          </a:p>
          <a:p>
            <a:pPr algn="l">
              <a:buNone/>
            </a:pPr>
            <a:r>
              <a:rPr lang="en-GB" sz="2000" dirty="0">
                <a:solidFill>
                  <a:srgbClr val="002060"/>
                </a:solidFill>
              </a:rPr>
              <a:t>	# removing 'German' from language</a:t>
            </a:r>
            <a:br>
              <a:rPr lang="en-GB" sz="2000" dirty="0">
                <a:solidFill>
                  <a:srgbClr val="002060"/>
                </a:solidFill>
              </a:rPr>
            </a:br>
            <a:r>
              <a:rPr lang="en-GB" sz="2000" dirty="0" err="1">
                <a:solidFill>
                  <a:srgbClr val="002060"/>
                </a:solidFill>
              </a:rPr>
              <a:t>language.remove</a:t>
            </a:r>
            <a:r>
              <a:rPr lang="en-GB" sz="2000" dirty="0">
                <a:solidFill>
                  <a:srgbClr val="002060"/>
                </a:solidFill>
              </a:rPr>
              <a:t>('German')</a:t>
            </a:r>
          </a:p>
          <a:p>
            <a:pPr algn="l">
              <a:buNone/>
            </a:pPr>
            <a:r>
              <a:rPr lang="en-GB" sz="2000" dirty="0">
                <a:solidFill>
                  <a:srgbClr val="002060"/>
                </a:solidFill>
              </a:rPr>
              <a:t>	# Updated language set</a:t>
            </a:r>
            <a:br>
              <a:rPr lang="en-GB" sz="2000" dirty="0">
                <a:solidFill>
                  <a:srgbClr val="002060"/>
                </a:solidFill>
              </a:rPr>
            </a:br>
            <a:r>
              <a:rPr lang="en-GB" sz="2000" dirty="0">
                <a:solidFill>
                  <a:srgbClr val="002060"/>
                </a:solidFill>
              </a:rPr>
              <a:t>print('Updated language set:', language)</a:t>
            </a:r>
          </a:p>
          <a:p>
            <a:pPr algn="l">
              <a:buNone/>
            </a:pPr>
            <a:br>
              <a:rPr lang="en-GB" sz="2000" dirty="0">
                <a:solidFill>
                  <a:srgbClr val="002060"/>
                </a:solidFill>
              </a:rPr>
            </a:br>
            <a:r>
              <a:rPr lang="en-GB" sz="2000" dirty="0">
                <a:solidFill>
                  <a:srgbClr val="002060"/>
                </a:solidFill>
              </a:rPr>
              <a:t>About del </a:t>
            </a:r>
            <a:r>
              <a:rPr lang="en-GB" sz="2000" dirty="0" err="1">
                <a:solidFill>
                  <a:srgbClr val="002060"/>
                </a:solidFill>
              </a:rPr>
              <a:t>high_lows</a:t>
            </a:r>
            <a:r>
              <a:rPr lang="en-GB" sz="2000" dirty="0">
                <a:solidFill>
                  <a:srgbClr val="002060"/>
                </a:solidFill>
              </a:rPr>
              <a:t>[key] </a:t>
            </a:r>
            <a:br>
              <a:rPr lang="en-GB" sz="2000" dirty="0">
                <a:solidFill>
                  <a:srgbClr val="002060"/>
                </a:solidFill>
              </a:rPr>
            </a:br>
            <a:br>
              <a:rPr lang="en-GB" sz="2000" dirty="0">
                <a:solidFill>
                  <a:srgbClr val="002060"/>
                </a:solidFill>
              </a:rPr>
            </a:br>
            <a:r>
              <a:rPr lang="en-GB" sz="2000" dirty="0">
                <a:solidFill>
                  <a:srgbClr val="002060"/>
                </a:solidFill>
              </a:rPr>
              <a:t>del something # (1) It is </a:t>
            </a:r>
            <a:r>
              <a:rPr lang="en-GB" sz="2000" b="1" dirty="0">
                <a:solidFill>
                  <a:srgbClr val="002060"/>
                </a:solidFill>
              </a:rPr>
              <a:t>procedural programming </a:t>
            </a:r>
            <a:r>
              <a:rPr lang="en-GB" sz="2000" dirty="0">
                <a:solidFill>
                  <a:srgbClr val="002060"/>
                </a:solidFill>
              </a:rPr>
              <a:t>(PP)</a:t>
            </a:r>
          </a:p>
          <a:p>
            <a:pPr algn="l">
              <a:buNone/>
            </a:pPr>
            <a:r>
              <a:rPr lang="en-GB" sz="2000" dirty="0">
                <a:solidFill>
                  <a:srgbClr val="002060"/>
                </a:solidFill>
              </a:rPr>
              <a:t>	del(something) # (2) It is </a:t>
            </a:r>
            <a:r>
              <a:rPr lang="en-GB" sz="2000" b="1" dirty="0">
                <a:solidFill>
                  <a:srgbClr val="002060"/>
                </a:solidFill>
              </a:rPr>
              <a:t>functional programming </a:t>
            </a:r>
            <a:r>
              <a:rPr lang="en-GB" sz="2000" dirty="0">
                <a:solidFill>
                  <a:srgbClr val="002060"/>
                </a:solidFill>
              </a:rPr>
              <a:t>(FP)</a:t>
            </a:r>
          </a:p>
          <a:p>
            <a:pPr algn="l">
              <a:buNone/>
            </a:pPr>
            <a:r>
              <a:rPr lang="en-GB" sz="2000" dirty="0">
                <a:solidFill>
                  <a:srgbClr val="002060"/>
                </a:solidFill>
              </a:rPr>
              <a:t>	something.del() # (3) It is </a:t>
            </a:r>
            <a:r>
              <a:rPr lang="en-GB" sz="2000" b="1" dirty="0">
                <a:solidFill>
                  <a:srgbClr val="002060"/>
                </a:solidFill>
              </a:rPr>
              <a:t>object</a:t>
            </a:r>
            <a:r>
              <a:rPr lang="en-GB" sz="2000" dirty="0">
                <a:solidFill>
                  <a:srgbClr val="002060"/>
                </a:solidFill>
              </a:rPr>
              <a:t> </a:t>
            </a:r>
            <a:r>
              <a:rPr lang="en-GB" sz="2000" b="1" dirty="0">
                <a:solidFill>
                  <a:srgbClr val="002060"/>
                </a:solidFill>
              </a:rPr>
              <a:t>oriented programming </a:t>
            </a:r>
            <a:r>
              <a:rPr lang="en-GB" sz="2000" dirty="0">
                <a:solidFill>
                  <a:srgbClr val="002060"/>
                </a:solidFill>
              </a:rPr>
              <a:t>(OOP)</a:t>
            </a:r>
          </a:p>
          <a:p>
            <a:pPr algn="l">
              <a:buNone/>
            </a:pPr>
            <a:br>
              <a:rPr lang="en-GB" sz="2000" dirty="0">
                <a:solidFill>
                  <a:srgbClr val="002060"/>
                </a:solidFill>
              </a:rPr>
            </a:br>
            <a:r>
              <a:rPr lang="en-GB" sz="2000" dirty="0">
                <a:solidFill>
                  <a:srgbClr val="002060"/>
                </a:solidFill>
              </a:rPr>
              <a:t>3 different paradigms, and Python is 80% (3 - OOP), 19% (2 - FP)  and some bizarre cases it is (1 - PP) like in del </a:t>
            </a:r>
            <a:r>
              <a:rPr lang="en-GB" sz="2000" dirty="0" err="1">
                <a:solidFill>
                  <a:srgbClr val="002060"/>
                </a:solidFill>
              </a:rPr>
              <a:t>high_lows</a:t>
            </a:r>
            <a:r>
              <a:rPr lang="en-GB" sz="2000" dirty="0">
                <a:solidFill>
                  <a:srgbClr val="002060"/>
                </a:solidFill>
              </a:rPr>
              <a:t>[key]!!!</a:t>
            </a:r>
          </a:p>
          <a:p>
            <a:pPr algn="l">
              <a:buNone/>
            </a:pPr>
            <a:br>
              <a:rPr lang="en-GB" sz="2000" dirty="0">
                <a:solidFill>
                  <a:srgbClr val="002060"/>
                </a:solidFill>
              </a:rPr>
            </a:br>
            <a:r>
              <a:rPr lang="en-GB" sz="2000" dirty="0">
                <a:solidFill>
                  <a:srgbClr val="002060"/>
                </a:solidFill>
              </a:rPr>
              <a:t>Normally (3) means that the function is specific to the object therefore called </a:t>
            </a:r>
            <a:r>
              <a:rPr lang="en-GB" sz="2000" b="1" dirty="0">
                <a:solidFill>
                  <a:srgbClr val="002060"/>
                </a:solidFill>
              </a:rPr>
              <a:t>method</a:t>
            </a:r>
            <a:r>
              <a:rPr lang="en-GB" sz="2000" dirty="0">
                <a:solidFill>
                  <a:srgbClr val="002060"/>
                </a:solidFill>
              </a:rPr>
              <a:t>, (2)  means that a function can be applied to more than one type of object and (1) it means that Python has to call low level operations to do the trick.</a:t>
            </a:r>
          </a:p>
          <a:p>
            <a:pPr algn="l"/>
            <a:endParaRPr lang="en-GB" sz="3600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50133" y="8331200"/>
            <a:ext cx="3386667" cy="609600"/>
          </a:xfrm>
          <a:prstGeom prst="rect">
            <a:avLst/>
          </a:prstGeom>
        </p:spPr>
        <p:txBody>
          <a:bodyPr lIns="145143" tIns="72571" rIns="145143" bIns="72571"/>
          <a:lstStyle/>
          <a:p>
            <a:pPr>
              <a:defRPr/>
            </a:pPr>
            <a:fld id="{04382DB8-7027-4543-B487-1D9BFAEA63F9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5F73D258-9D2D-41FE-8A99-A1D87863D861}"/>
              </a:ext>
            </a:extLst>
          </p:cNvPr>
          <p:cNvSpPr txBox="1"/>
          <p:nvPr/>
        </p:nvSpPr>
        <p:spPr>
          <a:xfrm>
            <a:off x="959204" y="2261420"/>
            <a:ext cx="14725826" cy="6917644"/>
          </a:xfrm>
          <a:prstGeom prst="rect">
            <a:avLst/>
          </a:prstGeom>
          <a:noFill/>
        </p:spPr>
        <p:txBody>
          <a:bodyPr wrap="square" lIns="145143" tIns="72571" rIns="145143" bIns="72571">
            <a:spAutoFit/>
          </a:bodyPr>
          <a:lstStyle/>
          <a:p>
            <a:r>
              <a:rPr lang="es-ES" sz="2900" dirty="0"/>
              <a:t>&gt;&gt;&gt; a = ' </a:t>
            </a:r>
            <a:r>
              <a:rPr lang="es-ES" sz="2900" dirty="0" err="1"/>
              <a:t>BiG</a:t>
            </a:r>
            <a:r>
              <a:rPr lang="es-ES" sz="2900" dirty="0"/>
              <a:t> </a:t>
            </a:r>
            <a:r>
              <a:rPr lang="es-ES" sz="2900" dirty="0" err="1"/>
              <a:t>MuG</a:t>
            </a:r>
            <a:r>
              <a:rPr lang="es-ES" sz="2900" dirty="0"/>
              <a:t> '</a:t>
            </a:r>
          </a:p>
          <a:p>
            <a:r>
              <a:rPr lang="es-ES" sz="2900" dirty="0"/>
              <a:t>&gt;&gt;&gt; </a:t>
            </a:r>
            <a:r>
              <a:rPr lang="es-ES" sz="2900" dirty="0" err="1"/>
              <a:t>a.lower</a:t>
            </a:r>
            <a:r>
              <a:rPr lang="es-ES" sz="2900" dirty="0"/>
              <a:t>()</a:t>
            </a:r>
          </a:p>
          <a:p>
            <a:r>
              <a:rPr lang="es-ES" sz="2900" dirty="0"/>
              <a:t>' </a:t>
            </a:r>
            <a:r>
              <a:rPr lang="es-ES" sz="2900" dirty="0" err="1"/>
              <a:t>big</a:t>
            </a:r>
            <a:r>
              <a:rPr lang="es-ES" sz="2900" dirty="0"/>
              <a:t> </a:t>
            </a:r>
            <a:r>
              <a:rPr lang="es-ES" sz="2900" dirty="0" err="1"/>
              <a:t>mug</a:t>
            </a:r>
            <a:r>
              <a:rPr lang="es-ES" sz="2900" dirty="0"/>
              <a:t> '</a:t>
            </a:r>
          </a:p>
          <a:p>
            <a:r>
              <a:rPr lang="es-ES" sz="2900" dirty="0"/>
              <a:t>&gt;&gt;&gt; </a:t>
            </a:r>
            <a:r>
              <a:rPr lang="es-ES" sz="2900" dirty="0" err="1"/>
              <a:t>a.upper</a:t>
            </a:r>
            <a:r>
              <a:rPr lang="es-ES" sz="2900" dirty="0"/>
              <a:t>()</a:t>
            </a:r>
          </a:p>
          <a:p>
            <a:r>
              <a:rPr lang="es-ES" sz="2900" dirty="0"/>
              <a:t>' BIG MUG '</a:t>
            </a:r>
          </a:p>
          <a:p>
            <a:r>
              <a:rPr lang="es-ES" sz="2900" dirty="0"/>
              <a:t>&gt;&gt;&gt; </a:t>
            </a:r>
            <a:r>
              <a:rPr lang="es-ES" sz="2900" dirty="0" err="1"/>
              <a:t>a.strip</a:t>
            </a:r>
            <a:r>
              <a:rPr lang="es-ES" sz="2900" dirty="0"/>
              <a:t>()</a:t>
            </a:r>
          </a:p>
          <a:p>
            <a:r>
              <a:rPr lang="es-ES" sz="2900" dirty="0"/>
              <a:t>'</a:t>
            </a:r>
            <a:r>
              <a:rPr lang="es-ES" sz="2900" dirty="0" err="1"/>
              <a:t>BiG</a:t>
            </a:r>
            <a:r>
              <a:rPr lang="es-ES" sz="2900" dirty="0"/>
              <a:t> </a:t>
            </a:r>
            <a:r>
              <a:rPr lang="es-ES" sz="2900" dirty="0" err="1"/>
              <a:t>MuG</a:t>
            </a:r>
            <a:r>
              <a:rPr lang="es-ES" sz="2900" dirty="0"/>
              <a:t>'</a:t>
            </a:r>
          </a:p>
          <a:p>
            <a:r>
              <a:rPr lang="es-ES" sz="2900" dirty="0"/>
              <a:t>&gt;&gt;&gt; </a:t>
            </a:r>
            <a:r>
              <a:rPr lang="es-ES" sz="2900" dirty="0" err="1"/>
              <a:t>a.strip</a:t>
            </a:r>
            <a:r>
              <a:rPr lang="es-ES" sz="2900" dirty="0"/>
              <a:t>().</a:t>
            </a:r>
            <a:r>
              <a:rPr lang="es-ES" sz="2900" dirty="0" err="1"/>
              <a:t>upper</a:t>
            </a:r>
            <a:r>
              <a:rPr lang="es-ES" sz="2900" dirty="0"/>
              <a:t>()</a:t>
            </a:r>
          </a:p>
          <a:p>
            <a:r>
              <a:rPr lang="es-ES" sz="2900" dirty="0"/>
              <a:t>'BIG MUG'</a:t>
            </a:r>
          </a:p>
          <a:p>
            <a:r>
              <a:rPr lang="es-ES" sz="2900" dirty="0"/>
              <a:t>&gt;&gt;&gt; </a:t>
            </a:r>
            <a:r>
              <a:rPr lang="es-ES" sz="2900" dirty="0" err="1"/>
              <a:t>a.strip</a:t>
            </a:r>
            <a:r>
              <a:rPr lang="es-ES" sz="2900" dirty="0"/>
              <a:t>().</a:t>
            </a:r>
            <a:r>
              <a:rPr lang="es-ES" sz="2900" dirty="0" err="1"/>
              <a:t>upper</a:t>
            </a:r>
            <a:r>
              <a:rPr lang="es-ES" sz="2900" dirty="0"/>
              <a:t>().</a:t>
            </a:r>
            <a:r>
              <a:rPr lang="es-ES" sz="2900" dirty="0" err="1"/>
              <a:t>split</a:t>
            </a:r>
            <a:r>
              <a:rPr lang="es-ES" sz="2900" dirty="0"/>
              <a:t>(' ')</a:t>
            </a:r>
          </a:p>
          <a:p>
            <a:r>
              <a:rPr lang="es-ES" sz="2900" dirty="0"/>
              <a:t>['BIG', 'MUG']</a:t>
            </a:r>
          </a:p>
          <a:p>
            <a:r>
              <a:rPr lang="es-ES" sz="2900" dirty="0"/>
              <a:t>&gt;&gt;&gt; ';'.</a:t>
            </a:r>
            <a:r>
              <a:rPr lang="es-ES" sz="2900" dirty="0" err="1"/>
              <a:t>join</a:t>
            </a:r>
            <a:r>
              <a:rPr lang="es-ES" sz="2900" dirty="0"/>
              <a:t>(</a:t>
            </a:r>
            <a:r>
              <a:rPr lang="es-ES" sz="2900" dirty="0" err="1"/>
              <a:t>a.strip</a:t>
            </a:r>
            <a:r>
              <a:rPr lang="es-ES" sz="2900" dirty="0"/>
              <a:t>().</a:t>
            </a:r>
            <a:r>
              <a:rPr lang="es-ES" sz="2900" dirty="0" err="1"/>
              <a:t>upper</a:t>
            </a:r>
            <a:r>
              <a:rPr lang="es-ES" sz="2900" dirty="0"/>
              <a:t>().</a:t>
            </a:r>
            <a:r>
              <a:rPr lang="es-ES" sz="2900" dirty="0" err="1"/>
              <a:t>split</a:t>
            </a:r>
            <a:r>
              <a:rPr lang="es-ES" sz="2900" dirty="0"/>
              <a:t>(' '))</a:t>
            </a:r>
          </a:p>
          <a:p>
            <a:r>
              <a:rPr lang="es-ES" sz="2900" dirty="0"/>
              <a:t>'BIG;MUG’</a:t>
            </a:r>
          </a:p>
          <a:p>
            <a:endParaRPr lang="es-ES" sz="1900" dirty="0"/>
          </a:p>
          <a:p>
            <a:r>
              <a:rPr lang="es-ES" sz="2200" dirty="0"/>
              <a:t>A </a:t>
            </a:r>
            <a:r>
              <a:rPr lang="es-ES" sz="2200" dirty="0" err="1"/>
              <a:t>function</a:t>
            </a:r>
            <a:r>
              <a:rPr lang="es-ES" sz="2200" dirty="0"/>
              <a:t> can be </a:t>
            </a:r>
            <a:r>
              <a:rPr lang="es-ES" sz="2200" dirty="0" err="1"/>
              <a:t>applied</a:t>
            </a:r>
            <a:r>
              <a:rPr lang="es-ES" sz="2200" dirty="0"/>
              <a:t> </a:t>
            </a:r>
            <a:r>
              <a:rPr lang="es-ES" sz="2200" dirty="0" err="1"/>
              <a:t>to</a:t>
            </a:r>
            <a:r>
              <a:rPr lang="es-ES" sz="2200" dirty="0"/>
              <a:t> </a:t>
            </a:r>
            <a:r>
              <a:rPr lang="es-ES" sz="2200" dirty="0" err="1"/>
              <a:t>one</a:t>
            </a:r>
            <a:r>
              <a:rPr lang="es-ES" sz="2200" dirty="0"/>
              <a:t> </a:t>
            </a:r>
            <a:r>
              <a:rPr lang="es-ES" sz="2200" dirty="0" err="1"/>
              <a:t>or</a:t>
            </a:r>
            <a:r>
              <a:rPr lang="es-ES" sz="2200" dirty="0"/>
              <a:t> more </a:t>
            </a:r>
            <a:r>
              <a:rPr lang="es-ES" sz="2200" dirty="0" err="1"/>
              <a:t>type</a:t>
            </a:r>
            <a:r>
              <a:rPr lang="es-ES" sz="2200" dirty="0"/>
              <a:t> of </a:t>
            </a:r>
            <a:r>
              <a:rPr lang="es-ES" sz="2200" dirty="0" err="1"/>
              <a:t>things</a:t>
            </a:r>
            <a:r>
              <a:rPr lang="es-ES" sz="2200" dirty="0"/>
              <a:t> (</a:t>
            </a:r>
            <a:r>
              <a:rPr lang="es-ES" sz="2200" dirty="0" err="1"/>
              <a:t>objects</a:t>
            </a:r>
            <a:r>
              <a:rPr lang="es-ES" sz="2200" dirty="0"/>
              <a:t>), </a:t>
            </a:r>
            <a:r>
              <a:rPr lang="es-ES" sz="2200" dirty="0" err="1"/>
              <a:t>while</a:t>
            </a:r>
            <a:r>
              <a:rPr lang="es-ES" sz="2200" dirty="0"/>
              <a:t> </a:t>
            </a:r>
            <a:r>
              <a:rPr lang="es-ES" sz="2200" dirty="0" err="1"/>
              <a:t>methods</a:t>
            </a:r>
            <a:r>
              <a:rPr lang="es-ES" sz="2200" dirty="0"/>
              <a:t> are </a:t>
            </a:r>
            <a:r>
              <a:rPr lang="es-ES" sz="2200" dirty="0" err="1"/>
              <a:t>specific</a:t>
            </a:r>
            <a:r>
              <a:rPr lang="es-ES" sz="2200" dirty="0"/>
              <a:t> and can </a:t>
            </a:r>
            <a:r>
              <a:rPr lang="es-ES" sz="2200" dirty="0" err="1"/>
              <a:t>only</a:t>
            </a:r>
            <a:r>
              <a:rPr lang="es-ES" sz="2200" dirty="0"/>
              <a:t> be </a:t>
            </a:r>
            <a:r>
              <a:rPr lang="es-ES" sz="2200" dirty="0" err="1"/>
              <a:t>applied</a:t>
            </a:r>
            <a:r>
              <a:rPr lang="es-ES" sz="2200" dirty="0"/>
              <a:t> </a:t>
            </a:r>
            <a:r>
              <a:rPr lang="es-ES" sz="2200" dirty="0" err="1"/>
              <a:t>to</a:t>
            </a:r>
            <a:r>
              <a:rPr lang="es-ES" sz="2200" dirty="0"/>
              <a:t> “</a:t>
            </a:r>
            <a:r>
              <a:rPr lang="es-ES" sz="2200" dirty="0" err="1"/>
              <a:t>things</a:t>
            </a:r>
            <a:r>
              <a:rPr lang="es-ES" sz="2200" dirty="0"/>
              <a:t>” (</a:t>
            </a:r>
            <a:r>
              <a:rPr lang="es-ES" sz="2200" dirty="0" err="1"/>
              <a:t>objects</a:t>
            </a:r>
            <a:r>
              <a:rPr lang="es-ES" sz="2200" dirty="0"/>
              <a:t>) of </a:t>
            </a:r>
            <a:r>
              <a:rPr lang="es-ES" sz="2200" dirty="0" err="1"/>
              <a:t>one</a:t>
            </a:r>
            <a:r>
              <a:rPr lang="es-ES" sz="2200" dirty="0"/>
              <a:t> </a:t>
            </a:r>
            <a:r>
              <a:rPr lang="es-ES" sz="2200" dirty="0" err="1"/>
              <a:t>given</a:t>
            </a:r>
            <a:r>
              <a:rPr lang="es-ES" sz="2200" dirty="0"/>
              <a:t> </a:t>
            </a:r>
            <a:r>
              <a:rPr lang="es-ES" sz="2200" dirty="0" err="1"/>
              <a:t>type</a:t>
            </a:r>
            <a:r>
              <a:rPr lang="es-ES" sz="2200" dirty="0"/>
              <a:t> (</a:t>
            </a:r>
            <a:r>
              <a:rPr lang="es-ES" sz="2200" dirty="0" err="1"/>
              <a:t>one</a:t>
            </a:r>
            <a:r>
              <a:rPr lang="es-ES" sz="2200" dirty="0"/>
              <a:t> </a:t>
            </a:r>
            <a:r>
              <a:rPr lang="es-ES" sz="2200" dirty="0" err="1"/>
              <a:t>given</a:t>
            </a:r>
            <a:r>
              <a:rPr lang="es-ES" sz="2200" dirty="0"/>
              <a:t> </a:t>
            </a:r>
            <a:r>
              <a:rPr lang="es-ES" sz="2200" dirty="0" err="1"/>
              <a:t>class</a:t>
            </a:r>
            <a:r>
              <a:rPr lang="es-ES" sz="2200" dirty="0"/>
              <a:t>) 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4B72F2-C237-4DE1-99C5-A72D2065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47531"/>
            <a:ext cx="13817600" cy="2646878"/>
          </a:xfrm>
        </p:spPr>
        <p:txBody>
          <a:bodyPr/>
          <a:lstStyle/>
          <a:p>
            <a:pPr algn="ctr"/>
            <a:r>
              <a:rPr lang="es-ES" b="1" dirty="0" err="1"/>
              <a:t>functions</a:t>
            </a:r>
            <a:r>
              <a:rPr lang="es-ES" b="1" dirty="0"/>
              <a:t> vs. </a:t>
            </a:r>
            <a:r>
              <a:rPr lang="es-ES" b="1" dirty="0" err="1"/>
              <a:t>methods</a:t>
            </a:r>
            <a:br>
              <a:rPr lang="es-ES" b="1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4B4B8E-8087-4CC3-9FD7-820AAA90B40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632200" y="1295400"/>
            <a:ext cx="13817600" cy="1008334"/>
          </a:xfrm>
          <a:prstGeom prst="rect">
            <a:avLst/>
          </a:prstGeom>
        </p:spPr>
        <p:txBody>
          <a:bodyPr lIns="145143" tIns="72571" rIns="145143" bIns="72571"/>
          <a:lstStyle/>
          <a:p>
            <a:r>
              <a:rPr lang="en-US" sz="2800" dirty="0"/>
              <a:t>A function looks like this: function(something)</a:t>
            </a:r>
          </a:p>
          <a:p>
            <a:r>
              <a:rPr lang="en-US" sz="2800" dirty="0"/>
              <a:t>And a method looks like this: </a:t>
            </a:r>
            <a:r>
              <a:rPr lang="en-US" sz="2800" dirty="0" err="1"/>
              <a:t>something.method</a:t>
            </a:r>
            <a:r>
              <a:rPr lang="en-US" sz="2800" dirty="0"/>
              <a:t>()</a:t>
            </a:r>
            <a:endParaRPr lang="es-ES" sz="28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3397DA3-155C-4F81-8EF9-3F3E3261398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2480483" y="8534400"/>
            <a:ext cx="3386667" cy="609600"/>
          </a:xfrm>
          <a:prstGeom prst="rect">
            <a:avLst/>
          </a:prstGeom>
        </p:spPr>
        <p:txBody>
          <a:bodyPr lIns="145143" tIns="72571" rIns="145143" bIns="72571"/>
          <a:lstStyle/>
          <a:p>
            <a:pPr>
              <a:defRPr/>
            </a:pPr>
            <a:fld id="{04382DB8-7027-4543-B487-1D9BFAEA63F9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9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3" y="-13136"/>
            <a:ext cx="2790085" cy="1479983"/>
          </a:xfrm>
          <a:prstGeom prst="rect">
            <a:avLst/>
          </a:prstGeom>
        </p:spPr>
      </p:pic>
      <p:pic>
        <p:nvPicPr>
          <p:cNvPr id="3" name="Elementos multimedia en línea 2">
            <a:hlinkClick r:id="" action="ppaction://media"/>
            <a:extLst>
              <a:ext uri="{FF2B5EF4-FFF2-40B4-BE49-F238E27FC236}">
                <a16:creationId xmlns:a16="http://schemas.microsoft.com/office/drawing/2014/main" id="{FB124786-B019-4502-A635-35E7B235299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703176" y="1595670"/>
            <a:ext cx="4852468" cy="2047135"/>
          </a:xfrm>
          <a:prstGeom prst="rect">
            <a:avLst/>
          </a:prstGeom>
        </p:spPr>
      </p:pic>
      <p:sp>
        <p:nvSpPr>
          <p:cNvPr id="8194" name="AutoShape 2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96" name="AutoShape 4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98" name="AutoShape 6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00" name="AutoShape 8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202" name="Picture 10" descr="Python Functions (Tutorial) - Pyth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95374" y="4187957"/>
            <a:ext cx="10497166" cy="4860151"/>
          </a:xfrm>
          <a:prstGeom prst="rect">
            <a:avLst/>
          </a:prstGeom>
          <a:noFill/>
        </p:spPr>
      </p:pic>
      <p:sp>
        <p:nvSpPr>
          <p:cNvPr id="8204" name="AutoShape 12" descr="Lesson 04-01: Functions in Python — CSP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06" name="AutoShape 14" descr="Lesson 04-01: Functions in Python — CSP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207" name="Picture 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19844" y="1595669"/>
            <a:ext cx="9127067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0400C3CA-8323-4E58-B43D-FF7900EDEBCA}"/>
              </a:ext>
            </a:extLst>
          </p:cNvPr>
          <p:cNvSpPr txBox="1">
            <a:spLocks/>
          </p:cNvSpPr>
          <p:nvPr/>
        </p:nvSpPr>
        <p:spPr bwMode="auto">
          <a:xfrm>
            <a:off x="1219200" y="-132523"/>
            <a:ext cx="13817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45143" tIns="72571" rIns="145143" bIns="72571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s-ES" b="1" kern="0" dirty="0" err="1"/>
              <a:t>User</a:t>
            </a:r>
            <a:r>
              <a:rPr lang="es-ES" b="1" kern="0" dirty="0"/>
              <a:t> </a:t>
            </a:r>
            <a:r>
              <a:rPr lang="es-ES" b="1" kern="0" dirty="0" err="1"/>
              <a:t>defined</a:t>
            </a:r>
            <a:r>
              <a:rPr lang="es-ES" b="1" kern="0" dirty="0"/>
              <a:t> </a:t>
            </a:r>
            <a:r>
              <a:rPr lang="es-ES" b="1" kern="0" dirty="0" err="1"/>
              <a:t>functions</a:t>
            </a: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2887892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F445B0-1894-4D6E-9F45-536A9DBB71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45914" y="59267"/>
            <a:ext cx="13826068" cy="784830"/>
          </a:xfrm>
        </p:spPr>
        <p:txBody>
          <a:bodyPr/>
          <a:lstStyle/>
          <a:p>
            <a:pPr eaLnBrk="1" hangingPunct="1"/>
            <a:r>
              <a:rPr lang="en-US" altLang="es-ES_tradnl" sz="5100" dirty="0">
                <a:latin typeface="Calibri" panose="020F0502020204030204" pitchFamily="34" charset="0"/>
              </a:rPr>
              <a:t>Logical operators</a:t>
            </a:r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F7D24C0D-CD74-402E-A668-DB7E17E4B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15" y="1500717"/>
            <a:ext cx="8449733" cy="695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>
            <a:extLst>
              <a:ext uri="{FF2B5EF4-FFF2-40B4-BE49-F238E27FC236}">
                <a16:creationId xmlns:a16="http://schemas.microsoft.com/office/drawing/2014/main" id="{3CA9E6B5-5C9A-40B8-852F-3108A345D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648" y="1543054"/>
            <a:ext cx="7388578" cy="489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7669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3" y="-13136"/>
            <a:ext cx="2790085" cy="1479983"/>
          </a:xfrm>
          <a:prstGeom prst="rect">
            <a:avLst/>
          </a:prstGeom>
        </p:spPr>
      </p:pic>
      <p:sp>
        <p:nvSpPr>
          <p:cNvPr id="8194" name="AutoShape 2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96" name="AutoShape 4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98" name="AutoShape 6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00" name="AutoShape 8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04" name="AutoShape 12" descr="Lesson 04-01: Functions in Python — CSP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06" name="AutoShape 14" descr="Lesson 04-01: Functions in Python — CSP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0962D8-70D2-49CC-A605-A18B265CD7E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7512" y="1466847"/>
            <a:ext cx="15459980" cy="3213704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ED7D416-9604-4FB1-869E-D806F73AAF25}"/>
              </a:ext>
            </a:extLst>
          </p:cNvPr>
          <p:cNvSpPr/>
          <p:nvPr/>
        </p:nvSpPr>
        <p:spPr>
          <a:xfrm>
            <a:off x="276577" y="4939778"/>
            <a:ext cx="16172347" cy="3993766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s-ES" sz="1900" dirty="0"/>
              <a:t>#### FUNCTIONS AND NOTHING - </a:t>
            </a:r>
            <a:r>
              <a:rPr lang="es-ES" sz="1900" dirty="0" err="1"/>
              <a:t>None</a:t>
            </a:r>
            <a:r>
              <a:rPr lang="es-ES" sz="1900" dirty="0"/>
              <a:t> </a:t>
            </a:r>
            <a:r>
              <a:rPr lang="es-ES" sz="1900" dirty="0" err="1"/>
              <a:t>is</a:t>
            </a:r>
            <a:r>
              <a:rPr lang="es-ES" sz="1900" dirty="0"/>
              <a:t> a </a:t>
            </a:r>
            <a:r>
              <a:rPr lang="es-ES" sz="1900" dirty="0" err="1"/>
              <a:t>type</a:t>
            </a:r>
            <a:r>
              <a:rPr lang="es-ES" sz="1900" dirty="0"/>
              <a:t> in </a:t>
            </a:r>
            <a:r>
              <a:rPr lang="es-ES" sz="1900" dirty="0" err="1"/>
              <a:t>python</a:t>
            </a:r>
            <a:r>
              <a:rPr lang="es-ES" sz="1900" dirty="0"/>
              <a:t> </a:t>
            </a:r>
          </a:p>
          <a:p>
            <a:r>
              <a:rPr lang="es-ES" sz="1900" dirty="0"/>
              <a:t>#### FUNCIONES Y LA NADA - </a:t>
            </a:r>
            <a:r>
              <a:rPr lang="es-ES" sz="1900" dirty="0" err="1"/>
              <a:t>None</a:t>
            </a:r>
            <a:r>
              <a:rPr lang="es-ES" sz="1900" dirty="0"/>
              <a:t> es un tipo en </a:t>
            </a:r>
            <a:r>
              <a:rPr lang="es-ES" sz="1900" dirty="0" err="1"/>
              <a:t>python</a:t>
            </a:r>
            <a:endParaRPr lang="es-ES" sz="1900" dirty="0"/>
          </a:p>
          <a:p>
            <a:r>
              <a:rPr lang="es-ES" sz="1900" dirty="0" err="1"/>
              <a:t>def</a:t>
            </a:r>
            <a:r>
              <a:rPr lang="es-ES" sz="1900" dirty="0"/>
              <a:t> func1():</a:t>
            </a:r>
          </a:p>
          <a:p>
            <a:r>
              <a:rPr lang="es-ES" sz="1900" dirty="0"/>
              <a:t>	""" </a:t>
            </a:r>
            <a:r>
              <a:rPr lang="es-ES" sz="1900" dirty="0" err="1"/>
              <a:t>This</a:t>
            </a:r>
            <a:r>
              <a:rPr lang="es-ES" sz="1900" dirty="0"/>
              <a:t> </a:t>
            </a:r>
            <a:r>
              <a:rPr lang="es-ES" sz="1900" dirty="0" err="1"/>
              <a:t>is</a:t>
            </a:r>
            <a:r>
              <a:rPr lang="es-ES" sz="1900" dirty="0"/>
              <a:t> </a:t>
            </a:r>
            <a:r>
              <a:rPr lang="es-ES" sz="1900" dirty="0" err="1"/>
              <a:t>my</a:t>
            </a:r>
            <a:r>
              <a:rPr lang="es-ES" sz="1900" dirty="0"/>
              <a:t> </a:t>
            </a:r>
            <a:r>
              <a:rPr lang="es-ES" sz="1900" dirty="0" err="1"/>
              <a:t>own</a:t>
            </a:r>
            <a:r>
              <a:rPr lang="es-ES" sz="1900" dirty="0"/>
              <a:t> </a:t>
            </a:r>
            <a:r>
              <a:rPr lang="es-ES" sz="1900" dirty="0" err="1"/>
              <a:t>doc</a:t>
            </a:r>
            <a:r>
              <a:rPr lang="es-ES" sz="1900" dirty="0"/>
              <a:t> </a:t>
            </a:r>
            <a:r>
              <a:rPr lang="es-ES" sz="1900" dirty="0" err="1"/>
              <a:t>string</a:t>
            </a:r>
            <a:r>
              <a:rPr lang="es-ES" sz="1900" dirty="0"/>
              <a:t> - </a:t>
            </a:r>
            <a:r>
              <a:rPr lang="es-ES" sz="1900" dirty="0" err="1"/>
              <a:t>it</a:t>
            </a:r>
            <a:r>
              <a:rPr lang="es-ES" sz="1900" dirty="0"/>
              <a:t> </a:t>
            </a:r>
            <a:r>
              <a:rPr lang="es-ES" sz="1900" dirty="0" err="1"/>
              <a:t>becomes</a:t>
            </a:r>
            <a:r>
              <a:rPr lang="es-ES" sz="1900" dirty="0"/>
              <a:t> </a:t>
            </a:r>
            <a:r>
              <a:rPr lang="es-ES" sz="1900" dirty="0" err="1"/>
              <a:t>available</a:t>
            </a:r>
            <a:r>
              <a:rPr lang="es-ES" sz="1900" dirty="0"/>
              <a:t> </a:t>
            </a:r>
            <a:r>
              <a:rPr lang="es-ES" sz="1900" dirty="0" err="1"/>
              <a:t>to</a:t>
            </a:r>
            <a:r>
              <a:rPr lang="es-ES" sz="1900" dirty="0"/>
              <a:t> </a:t>
            </a:r>
            <a:r>
              <a:rPr lang="es-ES" sz="1900" dirty="0" err="1"/>
              <a:t>anyone</a:t>
            </a:r>
            <a:r>
              <a:rPr lang="es-ES" sz="1900" dirty="0"/>
              <a:t> </a:t>
            </a:r>
            <a:r>
              <a:rPr lang="es-ES" sz="1900" dirty="0" err="1"/>
              <a:t>who</a:t>
            </a:r>
            <a:r>
              <a:rPr lang="es-ES" sz="1900" dirty="0"/>
              <a:t> </a:t>
            </a:r>
            <a:r>
              <a:rPr lang="es-ES" sz="1900" dirty="0" err="1"/>
              <a:t>calls</a:t>
            </a:r>
            <a:r>
              <a:rPr lang="es-ES" sz="1900" dirty="0"/>
              <a:t> </a:t>
            </a:r>
            <a:r>
              <a:rPr lang="es-ES" sz="1900" dirty="0" err="1"/>
              <a:t>help</a:t>
            </a:r>
            <a:r>
              <a:rPr lang="es-ES" sz="1900" dirty="0"/>
              <a:t>(func1)."""</a:t>
            </a:r>
          </a:p>
          <a:p>
            <a:r>
              <a:rPr lang="es-ES" sz="1900" dirty="0"/>
              <a:t>    </a:t>
            </a:r>
            <a:r>
              <a:rPr lang="es-ES" sz="1900" dirty="0" err="1"/>
              <a:t>pass</a:t>
            </a:r>
            <a:endParaRPr lang="es-ES" sz="1900" dirty="0"/>
          </a:p>
          <a:p>
            <a:endParaRPr lang="es-ES" sz="1900" dirty="0"/>
          </a:p>
          <a:p>
            <a:r>
              <a:rPr lang="es-ES" sz="1900" dirty="0" err="1"/>
              <a:t>if</a:t>
            </a:r>
            <a:r>
              <a:rPr lang="es-ES" sz="1900" dirty="0"/>
              <a:t> func1()==</a:t>
            </a:r>
            <a:r>
              <a:rPr lang="es-ES" sz="1900" dirty="0" err="1"/>
              <a:t>None</a:t>
            </a:r>
            <a:r>
              <a:rPr lang="es-ES" sz="1900" dirty="0"/>
              <a:t>:</a:t>
            </a:r>
          </a:p>
          <a:p>
            <a:r>
              <a:rPr lang="es-ES" sz="1900" dirty="0"/>
              <a:t>    </a:t>
            </a:r>
            <a:r>
              <a:rPr lang="es-ES" sz="1900" dirty="0" err="1"/>
              <a:t>print</a:t>
            </a:r>
            <a:r>
              <a:rPr lang="es-ES" sz="1900" dirty="0"/>
              <a:t>("</a:t>
            </a:r>
            <a:r>
              <a:rPr lang="es-ES" sz="1900" dirty="0" err="1"/>
              <a:t>It</a:t>
            </a:r>
            <a:r>
              <a:rPr lang="es-ES" sz="1900" dirty="0"/>
              <a:t> </a:t>
            </a:r>
            <a:r>
              <a:rPr lang="es-ES" sz="1900" dirty="0" err="1"/>
              <a:t>returned</a:t>
            </a:r>
            <a:r>
              <a:rPr lang="es-ES" sz="1900" dirty="0"/>
              <a:t> </a:t>
            </a:r>
            <a:r>
              <a:rPr lang="es-ES" sz="1900" dirty="0" err="1"/>
              <a:t>the</a:t>
            </a:r>
            <a:r>
              <a:rPr lang="es-ES" sz="1900" dirty="0"/>
              <a:t> '</a:t>
            </a:r>
            <a:r>
              <a:rPr lang="es-ES" sz="1900" dirty="0" err="1"/>
              <a:t>nothing</a:t>
            </a:r>
            <a:r>
              <a:rPr lang="es-ES" sz="1900" dirty="0"/>
              <a:t>'! / Me ha devuelto la 'nada'!")</a:t>
            </a:r>
          </a:p>
          <a:p>
            <a:r>
              <a:rPr lang="es-ES" sz="1900" dirty="0" err="1"/>
              <a:t>else</a:t>
            </a:r>
            <a:r>
              <a:rPr lang="es-ES" sz="1900" dirty="0"/>
              <a:t>:</a:t>
            </a:r>
          </a:p>
          <a:p>
            <a:r>
              <a:rPr lang="es-ES" sz="1900" dirty="0"/>
              <a:t>    </a:t>
            </a:r>
            <a:r>
              <a:rPr lang="es-ES" sz="1900" dirty="0" err="1"/>
              <a:t>print</a:t>
            </a:r>
            <a:r>
              <a:rPr lang="es-ES" sz="1900" dirty="0"/>
              <a:t>("</a:t>
            </a:r>
            <a:r>
              <a:rPr lang="es-ES" sz="1900" dirty="0" err="1"/>
              <a:t>It</a:t>
            </a:r>
            <a:r>
              <a:rPr lang="es-ES" sz="1900" dirty="0"/>
              <a:t> </a:t>
            </a:r>
            <a:r>
              <a:rPr lang="es-ES" sz="1900" dirty="0" err="1"/>
              <a:t>returned</a:t>
            </a:r>
            <a:r>
              <a:rPr lang="es-ES" sz="1900" dirty="0"/>
              <a:t> </a:t>
            </a:r>
            <a:r>
              <a:rPr lang="es-ES" sz="1900" dirty="0" err="1"/>
              <a:t>something</a:t>
            </a:r>
            <a:r>
              <a:rPr lang="es-ES" sz="1900" dirty="0"/>
              <a:t>!")</a:t>
            </a:r>
          </a:p>
          <a:p>
            <a:endParaRPr lang="es-ES" sz="1900" dirty="0"/>
          </a:p>
          <a:p>
            <a:r>
              <a:rPr lang="es-ES" sz="1900" dirty="0" err="1"/>
              <a:t>help</a:t>
            </a:r>
            <a:r>
              <a:rPr lang="es-ES" sz="1900" dirty="0"/>
              <a:t>(func1)	</a:t>
            </a:r>
          </a:p>
          <a:p>
            <a:r>
              <a:rPr lang="es-ES" sz="2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87892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01D89F-CC37-4B69-8C4D-A56BC4899A4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50133" y="8331200"/>
            <a:ext cx="3386667" cy="609600"/>
          </a:xfrm>
          <a:prstGeom prst="rect">
            <a:avLst/>
          </a:prstGeom>
        </p:spPr>
        <p:txBody>
          <a:bodyPr lIns="145143" tIns="72571" rIns="145143" bIns="72571"/>
          <a:lstStyle/>
          <a:p>
            <a:pPr>
              <a:defRPr/>
            </a:pPr>
            <a:fld id="{04382DB8-7027-4543-B487-1D9BFAEA63F9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D7BA3103-B2E1-479F-B44B-42EFA78CE2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96867"/>
              </p:ext>
            </p:extLst>
          </p:nvPr>
        </p:nvGraphicFramePr>
        <p:xfrm>
          <a:off x="831189" y="118936"/>
          <a:ext cx="14849655" cy="8789934"/>
        </p:xfrm>
        <a:graphic>
          <a:graphicData uri="http://schemas.openxmlformats.org/drawingml/2006/table">
            <a:tbl>
              <a:tblPr/>
              <a:tblGrid>
                <a:gridCol w="2969931">
                  <a:extLst>
                    <a:ext uri="{9D8B030D-6E8A-4147-A177-3AD203B41FA5}">
                      <a16:colId xmlns:a16="http://schemas.microsoft.com/office/drawing/2014/main" val="1758624456"/>
                    </a:ext>
                  </a:extLst>
                </a:gridCol>
                <a:gridCol w="2969931">
                  <a:extLst>
                    <a:ext uri="{9D8B030D-6E8A-4147-A177-3AD203B41FA5}">
                      <a16:colId xmlns:a16="http://schemas.microsoft.com/office/drawing/2014/main" val="1797516821"/>
                    </a:ext>
                  </a:extLst>
                </a:gridCol>
                <a:gridCol w="2969931">
                  <a:extLst>
                    <a:ext uri="{9D8B030D-6E8A-4147-A177-3AD203B41FA5}">
                      <a16:colId xmlns:a16="http://schemas.microsoft.com/office/drawing/2014/main" val="1144189705"/>
                    </a:ext>
                  </a:extLst>
                </a:gridCol>
                <a:gridCol w="2969931">
                  <a:extLst>
                    <a:ext uri="{9D8B030D-6E8A-4147-A177-3AD203B41FA5}">
                      <a16:colId xmlns:a16="http://schemas.microsoft.com/office/drawing/2014/main" val="2871004488"/>
                    </a:ext>
                  </a:extLst>
                </a:gridCol>
                <a:gridCol w="2969931">
                  <a:extLst>
                    <a:ext uri="{9D8B030D-6E8A-4147-A177-3AD203B41FA5}">
                      <a16:colId xmlns:a16="http://schemas.microsoft.com/office/drawing/2014/main" val="1038537381"/>
                    </a:ext>
                  </a:extLst>
                </a:gridCol>
              </a:tblGrid>
              <a:tr h="1143725">
                <a:tc>
                  <a:txBody>
                    <a:bodyPr/>
                    <a:lstStyle/>
                    <a:p>
                      <a:r>
                        <a:rPr lang="es-ES" sz="1700" dirty="0" err="1">
                          <a:solidFill>
                            <a:srgbClr val="FFC000"/>
                          </a:solidFill>
                        </a:rPr>
                        <a:t>Numeric</a:t>
                      </a:r>
                      <a:endParaRPr lang="es-ES" sz="1700" dirty="0">
                        <a:solidFill>
                          <a:srgbClr val="FFC000"/>
                        </a:solidFill>
                      </a:endParaRPr>
                    </a:p>
                    <a:p>
                      <a:r>
                        <a:rPr lang="es-ES" sz="1700" dirty="0" err="1">
                          <a:solidFill>
                            <a:srgbClr val="CC0099"/>
                          </a:solidFill>
                        </a:rPr>
                        <a:t>Strings</a:t>
                      </a:r>
                      <a:endParaRPr lang="es-ES" sz="1700" dirty="0">
                        <a:solidFill>
                          <a:srgbClr val="CC0099"/>
                        </a:solidFill>
                      </a:endParaRPr>
                    </a:p>
                    <a:p>
                      <a:r>
                        <a:rPr lang="es-ES" sz="1700" dirty="0" err="1">
                          <a:solidFill>
                            <a:srgbClr val="FF0000"/>
                          </a:solidFill>
                        </a:rPr>
                        <a:t>Constructors</a:t>
                      </a:r>
                      <a:endParaRPr lang="es-ES" sz="1700" dirty="0">
                        <a:solidFill>
                          <a:srgbClr val="FF0000"/>
                        </a:solidFill>
                      </a:endParaRPr>
                    </a:p>
                    <a:p>
                      <a:r>
                        <a:rPr lang="es-ES" sz="17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Iterables</a:t>
                      </a:r>
                      <a:r>
                        <a:rPr lang="es-ES" sz="15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(</a:t>
                      </a:r>
                      <a:r>
                        <a:rPr lang="es-ES" sz="15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Lists</a:t>
                      </a:r>
                      <a:r>
                        <a:rPr lang="es-ES" sz="15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es-ES" sz="15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Dicts</a:t>
                      </a:r>
                      <a:r>
                        <a:rPr lang="es-ES" sz="15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,…)</a:t>
                      </a:r>
                      <a:endParaRPr lang="es-ES" sz="17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 err="1"/>
                        <a:t>Built</a:t>
                      </a:r>
                      <a:r>
                        <a:rPr lang="es-ES" sz="3200" dirty="0"/>
                        <a:t>-in </a:t>
                      </a:r>
                      <a:r>
                        <a:rPr lang="es-ES" sz="3200" dirty="0" err="1"/>
                        <a:t>Functions</a:t>
                      </a:r>
                      <a:endParaRPr lang="es-ES" sz="32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7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Python </a:t>
                      </a:r>
                      <a:r>
                        <a:rPr lang="es-ES" sz="17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Functioning</a:t>
                      </a:r>
                      <a:endParaRPr lang="es-ES" sz="17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es-ES" sz="1700" dirty="0" err="1">
                          <a:solidFill>
                            <a:srgbClr val="66FF33"/>
                          </a:solidFill>
                        </a:rPr>
                        <a:t>Iinput</a:t>
                      </a:r>
                      <a:r>
                        <a:rPr lang="es-ES" sz="1700" dirty="0">
                          <a:solidFill>
                            <a:srgbClr val="66FF33"/>
                          </a:solidFill>
                        </a:rPr>
                        <a:t> / Output</a:t>
                      </a: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067004"/>
                  </a:ext>
                </a:extLst>
              </a:tr>
              <a:tr h="870216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700" dirty="0" err="1">
                          <a:solidFill>
                            <a:srgbClr val="FFC000"/>
                          </a:solidFill>
                          <a:hlinkClick r:id="rId2" tooltip="abs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abs</a:t>
                      </a:r>
                      <a:r>
                        <a:rPr lang="es-ES" sz="2700" dirty="0">
                          <a:solidFill>
                            <a:srgbClr val="FFC000"/>
                          </a:solidFill>
                          <a:hlinkClick r:id="rId2" tooltip="abs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700" dirty="0">
                          <a:solidFill>
                            <a:srgbClr val="FFC000"/>
                          </a:solidFill>
                        </a:rPr>
                        <a:t> – </a:t>
                      </a:r>
                      <a:r>
                        <a:rPr lang="es-ES" sz="2800" dirty="0" err="1">
                          <a:solidFill>
                            <a:srgbClr val="FFC000"/>
                          </a:solidFill>
                        </a:rPr>
                        <a:t>Numeric</a:t>
                      </a:r>
                      <a:endParaRPr lang="es-ES" sz="2800" dirty="0">
                        <a:solidFill>
                          <a:srgbClr val="FFC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hlinkClick r:id="rId2" tooltip="delattr"/>
                        </a:rPr>
                        <a:t>delattr</a:t>
                      </a:r>
                      <a:r>
                        <a:rPr lang="es-ES" sz="2700" dirty="0">
                          <a:hlinkClick r:id="rId2" tooltip="delattr"/>
                        </a:rPr>
                        <a:t>()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hlinkClick r:id="rId2" tooltip="hash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hash()</a:t>
                      </a:r>
                      <a:endParaRPr lang="es-ES" sz="27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/>
                        </a:rPr>
                        <a:t>memoryview()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>
                          <a:solidFill>
                            <a:srgbClr val="FF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set()</a:t>
                      </a:r>
                      <a:r>
                        <a:rPr lang="es-E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s-ES" sz="20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FF0000"/>
                          </a:solidFill>
                        </a:rPr>
                        <a:t>Constructors</a:t>
                      </a:r>
                      <a:endParaRPr lang="es-ES" sz="2700" dirty="0">
                        <a:solidFill>
                          <a:srgbClr val="FF0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432865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2700" kern="1200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 tooltip="al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all</a:t>
                      </a:r>
                      <a:r>
                        <a:rPr lang="es-ES" sz="2700" kern="12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 tooltip="al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kern="12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rgbClr val="FF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dict</a:t>
                      </a:r>
                      <a:r>
                        <a:rPr lang="es-ES" sz="2700" dirty="0">
                          <a:solidFill>
                            <a:srgbClr val="FF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s-ES" sz="20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FF0000"/>
                          </a:solidFill>
                        </a:rPr>
                        <a:t>Constructors</a:t>
                      </a:r>
                      <a:endParaRPr lang="es-ES" sz="2700" dirty="0">
                        <a:solidFill>
                          <a:srgbClr val="FF0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2" tooltip="hel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help</a:t>
                      </a:r>
                      <a:r>
                        <a:rPr lang="es-ES" sz="2700" dirty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2" tooltip="hel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700" dirty="0">
                          <a:solidFill>
                            <a:schemeClr val="accent6">
                              <a:lumMod val="50000"/>
                            </a:schemeClr>
                          </a:solidFill>
                          <a:hlinkClick r:id="rId2" tooltip="mi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min()</a:t>
                      </a:r>
                      <a:r>
                        <a:rPr lang="es-ES" sz="2400" dirty="0">
                          <a:solidFill>
                            <a:srgbClr val="FFC000"/>
                          </a:solidFill>
                        </a:rPr>
                        <a:t> - </a:t>
                      </a:r>
                      <a:r>
                        <a:rPr lang="es-ES" sz="2400" dirty="0" err="1">
                          <a:solidFill>
                            <a:srgbClr val="FFC000"/>
                          </a:solidFill>
                        </a:rPr>
                        <a:t>Numeric</a:t>
                      </a:r>
                      <a:endParaRPr lang="es-ES" sz="28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setattr"/>
                        </a:rPr>
                        <a:t>setattr()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364253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2700" kern="1200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 tooltip="any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any</a:t>
                      </a:r>
                      <a:r>
                        <a:rPr lang="es-ES" sz="2700" kern="12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 tooltip="any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kern="12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2" tooltip="di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dir</a:t>
                      </a:r>
                      <a:r>
                        <a:rPr lang="es-ES" sz="2700" dirty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2" tooltip="di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hlinkClick r:id="rId2" tooltip="hex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hex</a:t>
                      </a:r>
                      <a:r>
                        <a:rPr lang="es-ES" sz="27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hlinkClick r:id="rId2" tooltip="hex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s-ES" sz="20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FF0000"/>
                          </a:solidFill>
                        </a:rPr>
                        <a:t>Constructors</a:t>
                      </a:r>
                      <a:endParaRPr lang="es-ES" sz="27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next"/>
                        </a:rPr>
                        <a:t>next()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hlinkClick r:id="rId2" tooltip="slice"/>
                        </a:rPr>
                        <a:t>slice</a:t>
                      </a:r>
                      <a:r>
                        <a:rPr lang="es-ES" sz="2700" dirty="0">
                          <a:hlinkClick r:id="rId2" tooltip="slice"/>
                        </a:rPr>
                        <a:t>()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267777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s-ES" sz="2700" kern="1200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 tooltip="ascii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ascii</a:t>
                      </a:r>
                      <a:r>
                        <a:rPr lang="es-ES" sz="2700" kern="12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hlinkClick r:id="rId2" tooltip="ascii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kern="12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hlinkClick r:id="rId2" tooltip="divmod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divmod</a:t>
                      </a:r>
                      <a:r>
                        <a:rPr lang="es-ES" sz="27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hlinkClick r:id="rId2" tooltip="divmod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>
                          <a:hlinkClick r:id="rId2" tooltip="id"/>
                        </a:rPr>
                        <a:t>id()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object"/>
                        </a:rPr>
                        <a:t>object()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sorted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sorted</a:t>
                      </a:r>
                      <a:r>
                        <a:rPr lang="es-ES" sz="2700" dirty="0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sorted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197642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r>
                        <a:rPr lang="es-ES" sz="2700" dirty="0" err="1">
                          <a:hlinkClick r:id="rId2" tooltip="bin"/>
                        </a:rPr>
                        <a:t>bin</a:t>
                      </a:r>
                      <a:r>
                        <a:rPr lang="es-ES" sz="2700" dirty="0">
                          <a:hlinkClick r:id="rId2" tooltip="bin"/>
                        </a:rPr>
                        <a:t>()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hlinkClick r:id="rId2" tooltip="enumerat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enumerate</a:t>
                      </a:r>
                      <a:r>
                        <a:rPr lang="es-ES" sz="2700" dirty="0">
                          <a:solidFill>
                            <a:schemeClr val="accent2">
                              <a:lumMod val="20000"/>
                              <a:lumOff val="80000"/>
                            </a:schemeClr>
                          </a:solidFill>
                          <a:hlinkClick r:id="rId2" tooltip="enumerat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>
                          <a:solidFill>
                            <a:srgbClr val="66FF33"/>
                          </a:solidFill>
                          <a:hlinkClick r:id="rId2" tooltip="inpu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input()</a:t>
                      </a:r>
                      <a:r>
                        <a:rPr lang="es-ES" sz="2700" dirty="0">
                          <a:solidFill>
                            <a:srgbClr val="66FF33"/>
                          </a:solidFill>
                        </a:rPr>
                        <a:t> </a:t>
                      </a:r>
                      <a:r>
                        <a:rPr lang="es-ES" sz="2000" dirty="0">
                          <a:solidFill>
                            <a:srgbClr val="66FF33"/>
                          </a:solidFill>
                        </a:rPr>
                        <a:t>- </a:t>
                      </a:r>
                      <a:r>
                        <a:rPr lang="es-ES" sz="2000" dirty="0" err="1">
                          <a:solidFill>
                            <a:srgbClr val="66FF33"/>
                          </a:solidFill>
                        </a:rPr>
                        <a:t>Iinput</a:t>
                      </a:r>
                      <a:r>
                        <a:rPr lang="es-ES" sz="2000" dirty="0">
                          <a:solidFill>
                            <a:srgbClr val="66FF33"/>
                          </a:solidFill>
                        </a:rPr>
                        <a:t> / Output</a:t>
                      </a:r>
                      <a:endParaRPr lang="es-ES" sz="2700" dirty="0">
                        <a:solidFill>
                          <a:srgbClr val="66FF33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oct"/>
                        </a:rPr>
                        <a:t>oct()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hlinkClick r:id="rId2" tooltip="staticmethod"/>
                        </a:rPr>
                        <a:t>staticmethod</a:t>
                      </a:r>
                      <a:r>
                        <a:rPr lang="es-ES" sz="2700" dirty="0">
                          <a:hlinkClick r:id="rId2" tooltip="staticmethod"/>
                        </a:rPr>
                        <a:t>()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7171554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700" dirty="0" err="1">
                          <a:solidFill>
                            <a:srgbClr val="FF0000"/>
                          </a:solidFill>
                          <a:hlinkClick r:id="rId2" tooltip="boo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bool</a:t>
                      </a:r>
                      <a:r>
                        <a:rPr lang="es-ES" sz="2700" dirty="0">
                          <a:solidFill>
                            <a:srgbClr val="FF0000"/>
                          </a:solidFill>
                          <a:hlinkClick r:id="rId2" tooltip="boo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s-ES" sz="20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FF0000"/>
                          </a:solidFill>
                        </a:rPr>
                        <a:t>Constructors</a:t>
                      </a:r>
                      <a:endParaRPr lang="es-ES" sz="2000" dirty="0">
                        <a:solidFill>
                          <a:srgbClr val="FF0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7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2" tooltip="eva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eval</a:t>
                      </a:r>
                      <a:r>
                        <a:rPr lang="es-ES" sz="2700" dirty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2" tooltip="eval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7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s-ES" sz="16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 Python </a:t>
                      </a:r>
                      <a:r>
                        <a:rPr lang="es-ES" sz="16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Functioning</a:t>
                      </a:r>
                      <a:endParaRPr lang="es-ES" sz="27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rgbClr val="FF0000"/>
                          </a:solidFill>
                          <a:hlinkClick r:id="rId2" tooltip="in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int</a:t>
                      </a:r>
                      <a:r>
                        <a:rPr lang="es-ES" sz="2700" dirty="0">
                          <a:solidFill>
                            <a:srgbClr val="FF0000"/>
                          </a:solidFill>
                          <a:hlinkClick r:id="rId2" tooltip="in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rgbClr val="FF0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>
                          <a:solidFill>
                            <a:srgbClr val="66FF33"/>
                          </a:solidFill>
                          <a:hlinkClick r:id="rId2" tooltip="ope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open()</a:t>
                      </a:r>
                      <a:r>
                        <a:rPr lang="es-ES" sz="2800" dirty="0">
                          <a:solidFill>
                            <a:srgbClr val="66FF33"/>
                          </a:solidFill>
                        </a:rPr>
                        <a:t> </a:t>
                      </a:r>
                      <a:r>
                        <a:rPr lang="es-ES" sz="2000" dirty="0">
                          <a:solidFill>
                            <a:srgbClr val="66FF33"/>
                          </a:solidFill>
                        </a:rPr>
                        <a:t>- </a:t>
                      </a:r>
                      <a:r>
                        <a:rPr lang="es-ES" sz="2000" dirty="0" err="1">
                          <a:solidFill>
                            <a:srgbClr val="66FF33"/>
                          </a:solidFill>
                        </a:rPr>
                        <a:t>Iinput</a:t>
                      </a:r>
                      <a:r>
                        <a:rPr lang="es-ES" sz="2000" dirty="0">
                          <a:solidFill>
                            <a:srgbClr val="66FF33"/>
                          </a:solidFill>
                        </a:rPr>
                        <a:t> / Output</a:t>
                      </a:r>
                      <a:endParaRPr lang="es-ES" sz="2700" dirty="0">
                        <a:solidFill>
                          <a:srgbClr val="66FF33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rgbClr val="FF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str</a:t>
                      </a:r>
                      <a:r>
                        <a:rPr lang="es-ES" sz="2700" dirty="0">
                          <a:solidFill>
                            <a:srgbClr val="FF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rgbClr val="FF0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7793053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breakpoint"/>
                        </a:rPr>
                        <a:t>breakpoint()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exec"/>
                        </a:rPr>
                        <a:t>exec()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isinstance"/>
                        </a:rPr>
                        <a:t>isinstance()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hlinkClick r:id="rId2" tooltip="ord"/>
                        </a:rPr>
                        <a:t>ord</a:t>
                      </a:r>
                      <a:r>
                        <a:rPr lang="es-ES" sz="2700" dirty="0">
                          <a:hlinkClick r:id="rId2" tooltip="ord"/>
                        </a:rPr>
                        <a:t>()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sum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sum()</a:t>
                      </a:r>
                      <a:endParaRPr lang="es-ES" sz="27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744440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/>
                        </a:rPr>
                        <a:t>bytearray()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filte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filter</a:t>
                      </a:r>
                      <a:r>
                        <a:rPr lang="es-ES" sz="2700" dirty="0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filte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issubclass"/>
                        </a:rPr>
                        <a:t>issubclass()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rgbClr val="FFC000"/>
                          </a:solidFill>
                          <a:hlinkClick r:id="rId2" tooltip="p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pow</a:t>
                      </a:r>
                      <a:r>
                        <a:rPr lang="es-ES" sz="2700" dirty="0">
                          <a:solidFill>
                            <a:srgbClr val="FFC000"/>
                          </a:solidFill>
                          <a:hlinkClick r:id="rId2" tooltip="pow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rgbClr val="FFC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>
                          <a:hlinkClick r:id="rId2" tooltip="super"/>
                        </a:rPr>
                        <a:t>super()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436823"/>
                  </a:ext>
                </a:extLst>
              </a:tr>
              <a:tr h="701761">
                <a:tc>
                  <a:txBody>
                    <a:bodyPr/>
                    <a:lstStyle/>
                    <a:p>
                      <a:r>
                        <a:rPr lang="es-ES" sz="2700" dirty="0">
                          <a:solidFill>
                            <a:srgbClr val="FF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bytes()</a:t>
                      </a:r>
                      <a:r>
                        <a:rPr lang="es-ES" sz="27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s-ES" sz="20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FF0000"/>
                          </a:solidFill>
                        </a:rPr>
                        <a:t>Constructors</a:t>
                      </a:r>
                      <a:endParaRPr lang="es-ES" sz="2700" dirty="0">
                        <a:solidFill>
                          <a:srgbClr val="FF0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rgbClr val="FF0000"/>
                          </a:solidFill>
                          <a:hlinkClick r:id="rId2" tooltip="floa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float</a:t>
                      </a:r>
                      <a:r>
                        <a:rPr lang="es-ES" sz="2700" dirty="0">
                          <a:solidFill>
                            <a:srgbClr val="FF0000"/>
                          </a:solidFill>
                          <a:hlinkClick r:id="rId2" tooltip="floa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rgbClr val="FF0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iter"/>
                        </a:rPr>
                        <a:t>iter()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700" dirty="0" err="1">
                          <a:solidFill>
                            <a:srgbClr val="66FF33"/>
                          </a:solidFill>
                          <a:hlinkClick r:id="rId2" tooltip="prin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print</a:t>
                      </a:r>
                      <a:r>
                        <a:rPr lang="es-ES" sz="2700" dirty="0">
                          <a:solidFill>
                            <a:srgbClr val="66FF33"/>
                          </a:solidFill>
                          <a:hlinkClick r:id="rId2" tooltip="prin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800" dirty="0">
                          <a:solidFill>
                            <a:srgbClr val="66FF33"/>
                          </a:solidFill>
                        </a:rPr>
                        <a:t> </a:t>
                      </a:r>
                      <a:r>
                        <a:rPr lang="es-ES" sz="2000" dirty="0">
                          <a:solidFill>
                            <a:srgbClr val="66FF33"/>
                          </a:solidFill>
                        </a:rPr>
                        <a:t>- </a:t>
                      </a:r>
                      <a:r>
                        <a:rPr lang="es-ES" sz="2000" dirty="0" err="1">
                          <a:solidFill>
                            <a:srgbClr val="66FF33"/>
                          </a:solidFill>
                        </a:rPr>
                        <a:t>Iinput</a:t>
                      </a:r>
                      <a:r>
                        <a:rPr lang="es-ES" sz="2000" dirty="0">
                          <a:solidFill>
                            <a:srgbClr val="66FF33"/>
                          </a:solidFill>
                        </a:rPr>
                        <a:t> / Output</a:t>
                      </a:r>
                      <a:endParaRPr lang="es-ES" sz="1800" dirty="0">
                        <a:solidFill>
                          <a:srgbClr val="CC0099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rgbClr val="FF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tuple</a:t>
                      </a:r>
                      <a:r>
                        <a:rPr lang="es-ES" sz="2700" dirty="0">
                          <a:solidFill>
                            <a:srgbClr val="FF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rgbClr val="FF0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902074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r>
                        <a:rPr lang="es-ES" sz="2700" dirty="0" err="1">
                          <a:hlinkClick r:id="rId2" tooltip="callable"/>
                        </a:rPr>
                        <a:t>callable</a:t>
                      </a:r>
                      <a:r>
                        <a:rPr lang="es-ES" sz="2700" dirty="0">
                          <a:hlinkClick r:id="rId2" tooltip="callable"/>
                        </a:rPr>
                        <a:t>()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700" dirty="0" err="1">
                          <a:solidFill>
                            <a:srgbClr val="CC0099"/>
                          </a:solidFill>
                          <a:hlinkClick r:id="rId2" tooltip="forma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format</a:t>
                      </a:r>
                      <a:r>
                        <a:rPr lang="es-ES" sz="2700" dirty="0">
                          <a:solidFill>
                            <a:srgbClr val="CC0099"/>
                          </a:solidFill>
                          <a:hlinkClick r:id="rId2" tooltip="format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400" dirty="0">
                          <a:solidFill>
                            <a:srgbClr val="CC0099"/>
                          </a:solidFill>
                        </a:rPr>
                        <a:t> - </a:t>
                      </a:r>
                      <a:r>
                        <a:rPr lang="es-ES" sz="2400" dirty="0" err="1">
                          <a:solidFill>
                            <a:srgbClr val="CC0099"/>
                          </a:solidFill>
                        </a:rPr>
                        <a:t>Strings</a:t>
                      </a:r>
                      <a:endParaRPr lang="es-ES" sz="2400" dirty="0">
                        <a:solidFill>
                          <a:srgbClr val="CC0099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le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len</a:t>
                      </a:r>
                      <a:r>
                        <a:rPr lang="es-ES" sz="2700" dirty="0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len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hlinkClick r:id="rId2" tooltip="property"/>
                        </a:rPr>
                        <a:t>property</a:t>
                      </a:r>
                      <a:r>
                        <a:rPr lang="es-ES" sz="2700" dirty="0">
                          <a:hlinkClick r:id="rId2" tooltip="property"/>
                        </a:rPr>
                        <a:t>()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2" tooltip="typ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type</a:t>
                      </a:r>
                      <a:r>
                        <a:rPr lang="es-ES" sz="2700" dirty="0">
                          <a:solidFill>
                            <a:schemeClr val="accent1">
                              <a:lumMod val="50000"/>
                            </a:schemeClr>
                          </a:solidFill>
                          <a:hlinkClick r:id="rId2" tooltip="type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467735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700" dirty="0" err="1">
                          <a:hlinkClick r:id="rId2" tooltip="chr"/>
                        </a:rPr>
                        <a:t>chr</a:t>
                      </a:r>
                      <a:r>
                        <a:rPr lang="es-ES" sz="2700" dirty="0">
                          <a:hlinkClick r:id="rId2" tooltip="chr"/>
                        </a:rPr>
                        <a:t>()</a:t>
                      </a:r>
                      <a:r>
                        <a:rPr lang="es-ES" sz="2400" dirty="0">
                          <a:solidFill>
                            <a:srgbClr val="CC0099"/>
                          </a:solidFill>
                        </a:rPr>
                        <a:t> - </a:t>
                      </a:r>
                      <a:r>
                        <a:rPr lang="es-ES" sz="2400" dirty="0" err="1">
                          <a:solidFill>
                            <a:srgbClr val="CC0099"/>
                          </a:solidFill>
                        </a:rPr>
                        <a:t>Strings</a:t>
                      </a:r>
                      <a:endParaRPr lang="es-ES" sz="2400" dirty="0">
                        <a:solidFill>
                          <a:srgbClr val="CC0099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/>
                        </a:rPr>
                        <a:t>frozenset()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rgbClr val="FF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list</a:t>
                      </a:r>
                      <a:r>
                        <a:rPr lang="es-ES" sz="2700" dirty="0">
                          <a:solidFill>
                            <a:srgbClr val="FF0000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s-ES" sz="20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2000" dirty="0" err="1">
                          <a:solidFill>
                            <a:srgbClr val="FF0000"/>
                          </a:solidFill>
                        </a:rPr>
                        <a:t>Constructors</a:t>
                      </a:r>
                      <a:endParaRPr lang="es-ES" sz="2700" dirty="0">
                        <a:solidFill>
                          <a:srgbClr val="FF0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range</a:t>
                      </a:r>
                      <a:r>
                        <a:rPr lang="es-ES" sz="2700" dirty="0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700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s-E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- Iterables</a:t>
                      </a:r>
                      <a:endParaRPr lang="es-ES" sz="24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hlinkClick r:id="rId2" tooltip="vars"/>
                        </a:rPr>
                        <a:t>vars</a:t>
                      </a:r>
                      <a:r>
                        <a:rPr lang="es-ES" sz="2700" dirty="0">
                          <a:hlinkClick r:id="rId2" tooltip="vars"/>
                        </a:rPr>
                        <a:t>()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4668740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classmethod"/>
                        </a:rPr>
                        <a:t>classmethod()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getattr"/>
                        </a:rPr>
                        <a:t>getattr()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locals"/>
                        </a:rPr>
                        <a:t>locals()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rgbClr val="66FF33"/>
                          </a:solidFill>
                          <a:hlinkClick r:id="rId2" tooltip="rep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repr</a:t>
                      </a:r>
                      <a:r>
                        <a:rPr lang="es-ES" sz="2700" dirty="0">
                          <a:solidFill>
                            <a:srgbClr val="66FF33"/>
                          </a:solidFill>
                          <a:hlinkClick r:id="rId2" tooltip="repr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rgbClr val="66FF33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zi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zip()</a:t>
                      </a:r>
                      <a:endParaRPr lang="es-ES" sz="27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5736566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r>
                        <a:rPr lang="es-ES" sz="2700" dirty="0">
                          <a:hlinkClick r:id="rId2" tooltip="compile"/>
                        </a:rPr>
                        <a:t>compile()</a:t>
                      </a:r>
                      <a:r>
                        <a:rPr lang="es-ES" sz="28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s-ES" sz="120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- Python </a:t>
                      </a:r>
                      <a:r>
                        <a:rPr lang="es-ES" sz="120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Functioning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globals"/>
                        </a:rPr>
                        <a:t>globals()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ma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map</a:t>
                      </a:r>
                      <a:r>
                        <a:rPr lang="es-ES" sz="2700" dirty="0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ma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endParaRPr lang="es-ES" sz="27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7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reversed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reversed</a:t>
                      </a:r>
                      <a:r>
                        <a:rPr lang="es-ES" sz="2700" dirty="0">
                          <a:solidFill>
                            <a:schemeClr val="accent2">
                              <a:lumMod val="50000"/>
                            </a:schemeClr>
                          </a:solidFill>
                          <a:hlinkClick r:id="rId2" tooltip="reversed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400" dirty="0">
                          <a:solidFill>
                            <a:srgbClr val="CC0099"/>
                          </a:solidFill>
                        </a:rPr>
                        <a:t> - </a:t>
                      </a:r>
                      <a:r>
                        <a:rPr lang="es-ES" sz="2400" dirty="0" err="1">
                          <a:solidFill>
                            <a:srgbClr val="CC0099"/>
                          </a:solidFill>
                        </a:rPr>
                        <a:t>Strings</a:t>
                      </a:r>
                      <a:endParaRPr lang="es-ES" sz="2400" dirty="0">
                        <a:solidFill>
                          <a:srgbClr val="CC0099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>
                          <a:hlinkClick r:id="rId2" tooltip="__import__"/>
                        </a:rPr>
                        <a:t>__</a:t>
                      </a:r>
                      <a:r>
                        <a:rPr lang="es-ES" sz="2700" dirty="0" err="1">
                          <a:hlinkClick r:id="rId2" tooltip="__import__"/>
                        </a:rPr>
                        <a:t>import</a:t>
                      </a:r>
                      <a:r>
                        <a:rPr lang="es-ES" sz="2700" dirty="0">
                          <a:hlinkClick r:id="rId2" tooltip="__import__"/>
                        </a:rPr>
                        <a:t>__()</a:t>
                      </a:r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562609"/>
                  </a:ext>
                </a:extLst>
              </a:tr>
              <a:tr h="496680">
                <a:tc>
                  <a:txBody>
                    <a:bodyPr/>
                    <a:lstStyle/>
                    <a:p>
                      <a:r>
                        <a:rPr lang="es-ES" sz="2700" dirty="0" err="1">
                          <a:solidFill>
                            <a:srgbClr val="FF0000"/>
                          </a:solidFill>
                          <a:hlinkClick r:id="rId2" tooltip="complex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complex</a:t>
                      </a:r>
                      <a:r>
                        <a:rPr lang="es-ES" sz="2700" dirty="0">
                          <a:solidFill>
                            <a:srgbClr val="FF0000"/>
                          </a:solidFill>
                          <a:hlinkClick r:id="rId2" tooltip="complex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8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600" dirty="0">
                          <a:solidFill>
                            <a:srgbClr val="FF0000"/>
                          </a:solidFill>
                        </a:rPr>
                        <a:t>-</a:t>
                      </a:r>
                      <a:r>
                        <a:rPr lang="es-ES" sz="16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600" dirty="0" err="1">
                          <a:solidFill>
                            <a:srgbClr val="FF0000"/>
                          </a:solidFill>
                        </a:rPr>
                        <a:t>Constructors</a:t>
                      </a:r>
                      <a:endParaRPr lang="es-ES" sz="2700" dirty="0">
                        <a:solidFill>
                          <a:srgbClr val="FF0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>
                          <a:hlinkClick r:id="rId2" tooltip="hasattr"/>
                        </a:rPr>
                        <a:t>hasattr()</a:t>
                      </a:r>
                      <a:endParaRPr lang="es-ES" sz="270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700" dirty="0" err="1">
                          <a:solidFill>
                            <a:schemeClr val="accent6">
                              <a:lumMod val="75000"/>
                            </a:schemeClr>
                          </a:solidFill>
                          <a:hlinkClick r:id="rId2" tooltip="max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max</a:t>
                      </a:r>
                      <a:r>
                        <a:rPr lang="es-ES" sz="2700" dirty="0">
                          <a:solidFill>
                            <a:schemeClr val="accent6">
                              <a:lumMod val="75000"/>
                            </a:schemeClr>
                          </a:solidFill>
                          <a:hlinkClick r:id="rId2" tooltip="max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()</a:t>
                      </a:r>
                      <a:r>
                        <a:rPr lang="es-ES" sz="280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s-ES" sz="2400" dirty="0">
                          <a:solidFill>
                            <a:srgbClr val="FFC000"/>
                          </a:solidFill>
                        </a:rPr>
                        <a:t>-</a:t>
                      </a:r>
                      <a:r>
                        <a:rPr lang="es-ES" sz="2400" dirty="0" err="1">
                          <a:solidFill>
                            <a:srgbClr val="FFC000"/>
                          </a:solidFill>
                        </a:rPr>
                        <a:t>Numeric</a:t>
                      </a:r>
                      <a:endParaRPr lang="es-ES" sz="24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2700" dirty="0">
                          <a:solidFill>
                            <a:srgbClr val="FFC000"/>
                          </a:solidFill>
                          <a:hlinkClick r:id="rId2" tooltip="round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round()</a:t>
                      </a:r>
                      <a:endParaRPr lang="es-ES" sz="2700" dirty="0">
                        <a:solidFill>
                          <a:srgbClr val="FFC000"/>
                        </a:solidFill>
                      </a:endParaRPr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2700" dirty="0"/>
                    </a:p>
                  </a:txBody>
                  <a:tcPr marL="116114" marR="116114" marT="43543" marB="4354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28352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8A5CFB66-E883-42D9-BFA4-89016F12B292}"/>
              </a:ext>
            </a:extLst>
          </p:cNvPr>
          <p:cNvSpPr txBox="1"/>
          <p:nvPr/>
        </p:nvSpPr>
        <p:spPr>
          <a:xfrm>
            <a:off x="-320938" y="8636000"/>
            <a:ext cx="16385820" cy="485114"/>
          </a:xfrm>
          <a:prstGeom prst="rect">
            <a:avLst/>
          </a:prstGeom>
          <a:noFill/>
        </p:spPr>
        <p:txBody>
          <a:bodyPr wrap="square" lIns="145143" tIns="72571" rIns="145143" bIns="72571">
            <a:spAutoFit/>
          </a:bodyPr>
          <a:lstStyle/>
          <a:p>
            <a:pPr algn="r"/>
            <a:r>
              <a:rPr lang="es-ES" sz="2200" dirty="0">
                <a:hlinkClick r:id="rId2"/>
              </a:rPr>
              <a:t>https://docs.python.org/3/library/functions.html</a:t>
            </a:r>
            <a:endParaRPr lang="es-ES" sz="2200" dirty="0"/>
          </a:p>
        </p:txBody>
      </p:sp>
    </p:spTree>
    <p:extLst>
      <p:ext uri="{BB962C8B-B14F-4D97-AF65-F5344CB8AC3E}">
        <p14:creationId xmlns:p14="http://schemas.microsoft.com/office/powerpoint/2010/main" val="3365209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3" y="-13136"/>
            <a:ext cx="2790085" cy="1479983"/>
          </a:xfrm>
          <a:prstGeom prst="rect">
            <a:avLst/>
          </a:prstGeom>
        </p:spPr>
      </p:pic>
      <p:sp>
        <p:nvSpPr>
          <p:cNvPr id="8194" name="AutoShape 2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96" name="AutoShape 4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98" name="AutoShape 6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00" name="AutoShape 8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04" name="AutoShape 12" descr="Lesson 04-01: Functions in Python — CSP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06" name="AutoShape 14" descr="Lesson 04-01: Functions in Python — CSP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0AF50E-31B8-48A2-83F6-A09CD8EE3B9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360" y="827584"/>
            <a:ext cx="12864526" cy="403165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79CDE6D2-FCB6-4EF6-B8D9-ADDBE737EEAB}"/>
              </a:ext>
            </a:extLst>
          </p:cNvPr>
          <p:cNvSpPr/>
          <p:nvPr/>
        </p:nvSpPr>
        <p:spPr>
          <a:xfrm>
            <a:off x="769157" y="5131024"/>
            <a:ext cx="15713294" cy="3747545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s-ES" dirty="0"/>
              <a:t>#### FUNCTIONS - DEFAULT PARAMETERS &amp; RECURSION- THE ZEN OF PYTHON. </a:t>
            </a:r>
          </a:p>
          <a:p>
            <a:r>
              <a:rPr lang="es-ES" dirty="0"/>
              <a:t>#### FUNCIONES - PARAMETROS DEFAULT &amp; RECURSIÓN - EL ZEN DE PYTHON. </a:t>
            </a:r>
          </a:p>
          <a:p>
            <a:r>
              <a:rPr lang="es-ES" dirty="0" err="1"/>
              <a:t>def</a:t>
            </a:r>
            <a:r>
              <a:rPr lang="es-ES" dirty="0"/>
              <a:t> func2(y=</a:t>
            </a:r>
            <a:r>
              <a:rPr lang="es-ES" dirty="0" err="1"/>
              <a:t>True,z_lista</a:t>
            </a:r>
            <a:r>
              <a:rPr lang="es-ES" dirty="0"/>
              <a:t>=[], x=10, </a:t>
            </a:r>
            <a:r>
              <a:rPr lang="es-ES" dirty="0" err="1"/>
              <a:t>recursion_level</a:t>
            </a:r>
            <a:r>
              <a:rPr lang="es-ES" dirty="0"/>
              <a:t>=1):</a:t>
            </a:r>
          </a:p>
          <a:p>
            <a:r>
              <a:rPr lang="es-ES" dirty="0"/>
              <a:t>    </a:t>
            </a:r>
            <a:r>
              <a:rPr lang="es-ES" dirty="0" err="1"/>
              <a:t>if</a:t>
            </a:r>
            <a:r>
              <a:rPr lang="es-ES" dirty="0"/>
              <a:t> (</a:t>
            </a:r>
            <a:r>
              <a:rPr lang="es-ES" dirty="0" err="1"/>
              <a:t>recursion_level</a:t>
            </a:r>
            <a:r>
              <a:rPr lang="es-ES" dirty="0"/>
              <a:t>&lt;2):</a:t>
            </a:r>
          </a:p>
          <a:p>
            <a:r>
              <a:rPr lang="es-ES" dirty="0"/>
              <a:t>        func2(</a:t>
            </a:r>
            <a:r>
              <a:rPr lang="es-ES" dirty="0" err="1"/>
              <a:t>x,y,z_lista.copy</a:t>
            </a:r>
            <a:r>
              <a:rPr lang="es-ES" dirty="0"/>
              <a:t>(),recursion_level+1)</a:t>
            </a:r>
          </a:p>
          <a:p>
            <a:r>
              <a:rPr lang="es-ES" dirty="0"/>
              <a:t>    </a:t>
            </a:r>
            <a:r>
              <a:rPr lang="es-ES" dirty="0" err="1"/>
              <a:t>d_lista</a:t>
            </a:r>
            <a:r>
              <a:rPr lang="es-ES" dirty="0"/>
              <a:t>[2] = </a:t>
            </a:r>
            <a:r>
              <a:rPr lang="es-ES" dirty="0" err="1"/>
              <a:t>recursion_level</a:t>
            </a:r>
            <a:endParaRPr lang="es-ES" dirty="0"/>
          </a:p>
          <a:p>
            <a:r>
              <a:rPr lang="es-ES" dirty="0"/>
              <a:t>    </a:t>
            </a:r>
            <a:r>
              <a:rPr lang="es-ES" dirty="0" err="1"/>
              <a:t>return</a:t>
            </a:r>
            <a:r>
              <a:rPr lang="es-ES" dirty="0"/>
              <a:t>(</a:t>
            </a:r>
            <a:r>
              <a:rPr lang="es-ES" dirty="0" err="1"/>
              <a:t>x,y,z_lista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s-ES" dirty="0" err="1"/>
              <a:t>a,b,c</a:t>
            </a:r>
            <a:r>
              <a:rPr lang="es-ES" dirty="0"/>
              <a:t>=func2()</a:t>
            </a:r>
          </a:p>
          <a:p>
            <a:r>
              <a:rPr lang="es-ES" dirty="0" err="1"/>
              <a:t>print</a:t>
            </a:r>
            <a:r>
              <a:rPr lang="es-ES" dirty="0"/>
              <a:t>(</a:t>
            </a:r>
            <a:r>
              <a:rPr lang="es-ES" dirty="0" err="1"/>
              <a:t>a,b,c</a:t>
            </a:r>
            <a:r>
              <a:rPr lang="es-ES" dirty="0"/>
              <a:t>)</a:t>
            </a:r>
          </a:p>
          <a:p>
            <a:endParaRPr lang="es-ES" dirty="0"/>
          </a:p>
          <a:p>
            <a:r>
              <a:rPr lang="es-ES" dirty="0" err="1"/>
              <a:t>a,b,c</a:t>
            </a:r>
            <a:r>
              <a:rPr lang="es-ES" dirty="0"/>
              <a:t>=func2(</a:t>
            </a:r>
            <a:r>
              <a:rPr lang="es-ES" dirty="0" err="1"/>
              <a:t>True,d_lista.copy</a:t>
            </a:r>
            <a:r>
              <a:rPr lang="es-ES" dirty="0"/>
              <a:t>(),12,recursion_level=0)</a:t>
            </a:r>
          </a:p>
          <a:p>
            <a:r>
              <a:rPr lang="es-ES" dirty="0" err="1"/>
              <a:t>print</a:t>
            </a:r>
            <a:r>
              <a:rPr lang="es-ES" dirty="0"/>
              <a:t>(</a:t>
            </a:r>
            <a:r>
              <a:rPr lang="es-ES" dirty="0" err="1"/>
              <a:t>a,b,c</a:t>
            </a:r>
            <a:r>
              <a:rPr lang="es-E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7892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3" y="-13136"/>
            <a:ext cx="2790085" cy="1479983"/>
          </a:xfrm>
          <a:prstGeom prst="rect">
            <a:avLst/>
          </a:prstGeom>
        </p:spPr>
      </p:pic>
      <p:sp>
        <p:nvSpPr>
          <p:cNvPr id="8194" name="AutoShape 2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96" name="AutoShape 4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98" name="AutoShape 6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00" name="AutoShape 8" descr="Creating Functions – Programming with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04" name="AutoShape 12" descr="Lesson 04-01: Functions in Python — CSP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06" name="AutoShape 14" descr="Lesson 04-01: Functions in Python — CSP Python"/>
          <p:cNvSpPr>
            <a:spLocks noChangeAspect="1" noChangeArrowheads="1"/>
          </p:cNvSpPr>
          <p:nvPr/>
        </p:nvSpPr>
        <p:spPr bwMode="auto">
          <a:xfrm>
            <a:off x="276578" y="-192617"/>
            <a:ext cx="541867" cy="406401"/>
          </a:xfrm>
          <a:prstGeom prst="rect">
            <a:avLst/>
          </a:prstGeom>
          <a:noFill/>
        </p:spPr>
        <p:txBody>
          <a:bodyPr vert="horz" wrap="square" lIns="145143" tIns="72571" rIns="145143" bIns="72571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B3FB46D-D21F-4231-8AC6-FA09F638598F}"/>
              </a:ext>
            </a:extLst>
          </p:cNvPr>
          <p:cNvSpPr/>
          <p:nvPr/>
        </p:nvSpPr>
        <p:spPr>
          <a:xfrm>
            <a:off x="276578" y="5892902"/>
            <a:ext cx="15329252" cy="3162770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s-ES" sz="1600" dirty="0" err="1"/>
              <a:t>d_list</a:t>
            </a:r>
            <a:r>
              <a:rPr lang="es-ES" sz="1600" dirty="0"/>
              <a:t> = [1,"a",True]</a:t>
            </a:r>
          </a:p>
          <a:p>
            <a:r>
              <a:rPr lang="es-ES" sz="1600" dirty="0"/>
              <a:t>(</a:t>
            </a:r>
            <a:r>
              <a:rPr lang="es-ES" sz="1600" dirty="0" err="1"/>
              <a:t>d_list</a:t>
            </a:r>
            <a:r>
              <a:rPr lang="es-ES" sz="1600" dirty="0"/>
              <a:t>[2], </a:t>
            </a:r>
            <a:r>
              <a:rPr lang="es-ES" sz="1600" dirty="0" err="1"/>
              <a:t>d_list</a:t>
            </a:r>
            <a:r>
              <a:rPr lang="es-ES" sz="1600" dirty="0"/>
              <a:t>[1], </a:t>
            </a:r>
            <a:r>
              <a:rPr lang="es-ES" sz="1600" dirty="0" err="1"/>
              <a:t>d_list</a:t>
            </a:r>
            <a:r>
              <a:rPr lang="es-ES" sz="1600" dirty="0"/>
              <a:t>[0]) = (</a:t>
            </a:r>
            <a:r>
              <a:rPr lang="es-ES" sz="1600" dirty="0" err="1"/>
              <a:t>d_list</a:t>
            </a:r>
            <a:r>
              <a:rPr lang="es-ES" sz="1600" dirty="0"/>
              <a:t>[0], </a:t>
            </a:r>
            <a:r>
              <a:rPr lang="es-ES" sz="1600" dirty="0" err="1"/>
              <a:t>d_list</a:t>
            </a:r>
            <a:r>
              <a:rPr lang="es-ES" sz="1600" dirty="0"/>
              <a:t>[1], </a:t>
            </a:r>
            <a:r>
              <a:rPr lang="es-ES" sz="1600" dirty="0" err="1"/>
              <a:t>d_list</a:t>
            </a:r>
            <a:r>
              <a:rPr lang="es-ES" sz="1600" dirty="0"/>
              <a:t>[2])</a:t>
            </a:r>
          </a:p>
          <a:p>
            <a:endParaRPr lang="es-ES" sz="1600" dirty="0"/>
          </a:p>
          <a:p>
            <a:r>
              <a:rPr lang="es-ES" sz="1600" dirty="0" err="1"/>
              <a:t>d_tuple</a:t>
            </a:r>
            <a:r>
              <a:rPr lang="es-ES" sz="1600" dirty="0"/>
              <a:t> = (1,"a",True)</a:t>
            </a:r>
          </a:p>
          <a:p>
            <a:r>
              <a:rPr lang="es-ES" sz="1600" dirty="0" err="1"/>
              <a:t>d_list</a:t>
            </a:r>
            <a:r>
              <a:rPr lang="es-ES" sz="1600" dirty="0"/>
              <a:t>[1] ="</a:t>
            </a:r>
            <a:r>
              <a:rPr lang="es-ES" sz="1600" dirty="0" err="1"/>
              <a:t>ready</a:t>
            </a:r>
            <a:r>
              <a:rPr lang="es-ES" sz="1600" dirty="0"/>
              <a:t>!"</a:t>
            </a:r>
          </a:p>
          <a:p>
            <a:r>
              <a:rPr lang="es-ES" sz="1600" dirty="0" err="1"/>
              <a:t>print</a:t>
            </a:r>
            <a:r>
              <a:rPr lang="es-ES" sz="1600" dirty="0"/>
              <a:t>(</a:t>
            </a:r>
            <a:r>
              <a:rPr lang="es-ES" sz="1600" dirty="0" err="1"/>
              <a:t>d_list</a:t>
            </a:r>
            <a:r>
              <a:rPr lang="es-ES" sz="1600" dirty="0"/>
              <a:t>[1],</a:t>
            </a:r>
            <a:r>
              <a:rPr lang="es-ES" sz="1600" dirty="0" err="1"/>
              <a:t>d_tuple</a:t>
            </a:r>
            <a:r>
              <a:rPr lang="es-ES" sz="1600" dirty="0"/>
              <a:t>[1])</a:t>
            </a:r>
          </a:p>
          <a:p>
            <a:endParaRPr lang="es-ES" sz="1600" dirty="0"/>
          </a:p>
          <a:p>
            <a:r>
              <a:rPr lang="es-ES" sz="1600" dirty="0" err="1"/>
              <a:t>def</a:t>
            </a:r>
            <a:r>
              <a:rPr lang="es-ES" sz="1600" dirty="0"/>
              <a:t> func2(</a:t>
            </a:r>
            <a:r>
              <a:rPr lang="es-ES" sz="1600" dirty="0" err="1"/>
              <a:t>x,y,z</a:t>
            </a:r>
            <a:r>
              <a:rPr lang="es-ES" sz="1600" dirty="0"/>
              <a:t>):</a:t>
            </a:r>
          </a:p>
          <a:p>
            <a:r>
              <a:rPr lang="es-ES" sz="1600" dirty="0"/>
              <a:t>    </a:t>
            </a:r>
            <a:r>
              <a:rPr lang="es-ES" sz="1600" dirty="0" err="1"/>
              <a:t>return</a:t>
            </a:r>
            <a:r>
              <a:rPr lang="es-ES" sz="1600" dirty="0"/>
              <a:t>(</a:t>
            </a:r>
            <a:r>
              <a:rPr lang="es-ES" sz="1600" dirty="0" err="1"/>
              <a:t>x,y,z</a:t>
            </a:r>
            <a:r>
              <a:rPr lang="es-ES" sz="1600" dirty="0"/>
              <a:t>)</a:t>
            </a:r>
          </a:p>
          <a:p>
            <a:endParaRPr lang="es-ES" sz="1600" dirty="0"/>
          </a:p>
          <a:p>
            <a:r>
              <a:rPr lang="es-ES" sz="1600" dirty="0" err="1"/>
              <a:t>a,b,c</a:t>
            </a:r>
            <a:r>
              <a:rPr lang="es-ES" sz="1600" dirty="0"/>
              <a:t>=func2(12,True,"Pepe")</a:t>
            </a:r>
          </a:p>
          <a:p>
            <a:r>
              <a:rPr lang="es-ES" sz="1600" dirty="0" err="1"/>
              <a:t>print</a:t>
            </a:r>
            <a:r>
              <a:rPr lang="es-ES" sz="1600" dirty="0"/>
              <a:t>(</a:t>
            </a:r>
            <a:r>
              <a:rPr lang="es-ES" sz="1600" dirty="0" err="1"/>
              <a:t>a,b,c</a:t>
            </a:r>
            <a:r>
              <a:rPr lang="es-ES" sz="1600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11EB756-52ED-4E85-8039-FD0D5BF7DAA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3211" y="173333"/>
            <a:ext cx="13010912" cy="54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92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5" name="6 CuadroTexto"/>
          <p:cNvSpPr txBox="1">
            <a:spLocks noChangeArrowheads="1"/>
          </p:cNvSpPr>
          <p:nvPr/>
        </p:nvSpPr>
        <p:spPr bwMode="auto">
          <a:xfrm>
            <a:off x="2959101" y="762001"/>
            <a:ext cx="10149417" cy="8946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20" tIns="60960" rIns="121920" bIns="60960">
            <a:spAutoFit/>
          </a:bodyPr>
          <a:lstStyle/>
          <a:p>
            <a:pPr algn="just" eaLnBrk="0" hangingPunct="0"/>
            <a:r>
              <a:rPr lang="en-GB" sz="1600" b="1" dirty="0"/>
              <a:t>for winning an extra participation you have to send your solution for the </a:t>
            </a:r>
            <a:r>
              <a:rPr lang="en-GB" sz="1600" b="1" dirty="0" err="1"/>
              <a:t>soco_bate_vira</a:t>
            </a:r>
            <a:r>
              <a:rPr lang="en-GB" sz="1600" b="1" dirty="0"/>
              <a:t>(n) extra participation Python function challenge by email until Monday 24th of May 23:59.</a:t>
            </a:r>
          </a:p>
          <a:p>
            <a:pPr algn="just" eaLnBrk="0" hangingPunct="0"/>
            <a:endParaRPr lang="en-US" sz="1867" b="1" dirty="0"/>
          </a:p>
          <a:p>
            <a:pPr algn="just" eaLnBrk="0" hangingPunct="0"/>
            <a:r>
              <a:rPr lang="en-GB" sz="1867" dirty="0"/>
              <a:t>Please send straight as text in the body of the email to mfalonso@faculty.ie.edu (</a:t>
            </a:r>
            <a:r>
              <a:rPr lang="en-GB" sz="1867" u="sng" dirty="0"/>
              <a:t>do not include as a </a:t>
            </a:r>
            <a:r>
              <a:rPr lang="en-GB" sz="1867" dirty="0"/>
              <a:t>soco_bate_vira.py as it slows down me checking it, thanks!)</a:t>
            </a:r>
          </a:p>
          <a:p>
            <a:pPr algn="just" eaLnBrk="0" hangingPunct="0"/>
            <a:br>
              <a:rPr lang="en-US" sz="1867" b="1" dirty="0"/>
            </a:br>
            <a:r>
              <a:rPr lang="en-US" sz="1867" b="1" dirty="0"/>
              <a:t>F</a:t>
            </a:r>
            <a:r>
              <a:rPr lang="en-US" sz="1600" b="1" dirty="0"/>
              <a:t>ind the pattern, then write a function: </a:t>
            </a:r>
            <a:r>
              <a:rPr lang="en-US" sz="1600" b="1" dirty="0" err="1"/>
              <a:t>soco_bate_vira</a:t>
            </a:r>
            <a:r>
              <a:rPr lang="en-US" sz="1600" b="1" dirty="0"/>
              <a:t>(n)</a:t>
            </a:r>
          </a:p>
          <a:p>
            <a:pPr algn="just" eaLnBrk="0" hangingPunct="0"/>
            <a:endParaRPr lang="en-US" sz="1600" b="1" dirty="0"/>
          </a:p>
          <a:p>
            <a:pPr algn="just" eaLnBrk="0" hangingPunct="0"/>
            <a:r>
              <a:rPr lang="en-US" sz="1600" b="1" dirty="0"/>
              <a:t>That receives:</a:t>
            </a:r>
          </a:p>
          <a:p>
            <a:pPr algn="just" eaLnBrk="0" hangingPunct="0"/>
            <a:r>
              <a:rPr lang="en-US" sz="1600" b="1" dirty="0"/>
              <a:t>&gt; </a:t>
            </a:r>
            <a:r>
              <a:rPr lang="en-US" sz="1600" b="1" dirty="0" err="1"/>
              <a:t>soco_bate_vira</a:t>
            </a:r>
            <a:r>
              <a:rPr lang="en-US" sz="1600" b="1" dirty="0"/>
              <a:t>(2)</a:t>
            </a:r>
          </a:p>
          <a:p>
            <a:pPr algn="just" eaLnBrk="0" hangingPunct="0"/>
            <a:r>
              <a:rPr lang="en-US" sz="1600" b="1" dirty="0"/>
              <a:t>[1] </a:t>
            </a:r>
            <a:r>
              <a:rPr lang="en-US" sz="1600" b="1" dirty="0" err="1"/>
              <a:t>Soco</a:t>
            </a:r>
            <a:r>
              <a:rPr lang="en-US" sz="1600" b="1" dirty="0"/>
              <a:t> </a:t>
            </a:r>
            <a:r>
              <a:rPr lang="en-US" sz="1600" b="1" dirty="0" err="1"/>
              <a:t>Soco</a:t>
            </a:r>
            <a:r>
              <a:rPr lang="en-US" sz="1600" b="1" dirty="0"/>
              <a:t>  Bate  </a:t>
            </a:r>
            <a:r>
              <a:rPr lang="en-US" sz="1600" b="1" dirty="0" err="1"/>
              <a:t>Bate</a:t>
            </a:r>
            <a:r>
              <a:rPr lang="en-US" sz="1600" b="1" dirty="0"/>
              <a:t>  </a:t>
            </a:r>
            <a:r>
              <a:rPr lang="en-US" sz="1600" b="1" dirty="0" err="1"/>
              <a:t>Soco</a:t>
            </a:r>
            <a:r>
              <a:rPr lang="en-US" sz="1600" b="1" dirty="0"/>
              <a:t>  </a:t>
            </a:r>
            <a:r>
              <a:rPr lang="en-US" sz="1600" b="1" dirty="0" err="1"/>
              <a:t>Soco</a:t>
            </a:r>
            <a:r>
              <a:rPr lang="en-US" sz="1600" b="1" dirty="0"/>
              <a:t>  </a:t>
            </a:r>
            <a:r>
              <a:rPr lang="en-US" sz="1600" b="1" dirty="0" err="1"/>
              <a:t>Vira</a:t>
            </a:r>
            <a:r>
              <a:rPr lang="en-US" sz="1600" b="1" dirty="0"/>
              <a:t>  </a:t>
            </a:r>
            <a:r>
              <a:rPr lang="en-US" sz="1600" b="1" dirty="0" err="1"/>
              <a:t>Vira</a:t>
            </a:r>
            <a:endParaRPr lang="en-US" sz="1600" b="1" dirty="0"/>
          </a:p>
          <a:p>
            <a:pPr algn="just" eaLnBrk="0" hangingPunct="0"/>
            <a:endParaRPr lang="en-US" sz="1600" b="1" dirty="0"/>
          </a:p>
          <a:p>
            <a:pPr algn="just" eaLnBrk="0" hangingPunct="0"/>
            <a:r>
              <a:rPr lang="en-US" sz="1600" b="1" dirty="0"/>
              <a:t>&gt; </a:t>
            </a:r>
            <a:r>
              <a:rPr lang="en-US" sz="1600" b="1" dirty="0" err="1"/>
              <a:t>soco_bate_vira</a:t>
            </a:r>
            <a:r>
              <a:rPr lang="en-US" sz="1600" b="1" dirty="0"/>
              <a:t>(1)</a:t>
            </a:r>
          </a:p>
          <a:p>
            <a:pPr algn="just" eaLnBrk="0" hangingPunct="0"/>
            <a:r>
              <a:rPr lang="en-US" sz="1600" b="1" dirty="0"/>
              <a:t>[1] </a:t>
            </a:r>
            <a:r>
              <a:rPr lang="en-US" sz="1600" b="1" dirty="0" err="1"/>
              <a:t>Soco</a:t>
            </a:r>
            <a:r>
              <a:rPr lang="en-US" sz="1600" b="1" dirty="0"/>
              <a:t>  Bate  </a:t>
            </a:r>
            <a:r>
              <a:rPr lang="en-US" sz="1600" b="1" dirty="0" err="1"/>
              <a:t>Soco</a:t>
            </a:r>
            <a:r>
              <a:rPr lang="en-US" sz="1600" b="1" dirty="0"/>
              <a:t>  </a:t>
            </a:r>
            <a:r>
              <a:rPr lang="en-US" sz="1600" b="1" dirty="0" err="1"/>
              <a:t>Vira</a:t>
            </a:r>
            <a:endParaRPr lang="en-US" sz="1600" b="1" dirty="0"/>
          </a:p>
          <a:p>
            <a:pPr algn="just" eaLnBrk="0" hangingPunct="0"/>
            <a:endParaRPr lang="en-US" sz="1600" b="1" dirty="0"/>
          </a:p>
          <a:p>
            <a:pPr algn="just" eaLnBrk="0" hangingPunct="0"/>
            <a:r>
              <a:rPr lang="en-US" sz="1600" b="1" dirty="0"/>
              <a:t>&gt; </a:t>
            </a:r>
            <a:r>
              <a:rPr lang="en-US" sz="1600" b="1" dirty="0" err="1"/>
              <a:t>soco_bate_vira</a:t>
            </a:r>
            <a:r>
              <a:rPr lang="en-US" sz="1600" b="1" dirty="0"/>
              <a:t>(0)</a:t>
            </a:r>
          </a:p>
          <a:p>
            <a:pPr algn="just" eaLnBrk="0" hangingPunct="0"/>
            <a:r>
              <a:rPr lang="en-US" sz="1600" b="1" dirty="0"/>
              <a:t>[1] </a:t>
            </a:r>
            <a:r>
              <a:rPr lang="en-US" sz="1600" b="1" dirty="0" err="1"/>
              <a:t>Soco</a:t>
            </a:r>
            <a:r>
              <a:rPr lang="en-US" sz="1600" b="1" dirty="0"/>
              <a:t>  Bate </a:t>
            </a:r>
            <a:r>
              <a:rPr lang="en-US" sz="1600" b="1" dirty="0" err="1"/>
              <a:t>Vira</a:t>
            </a:r>
            <a:endParaRPr lang="en-US" sz="1600" b="1" dirty="0"/>
          </a:p>
          <a:p>
            <a:pPr algn="just" eaLnBrk="0" hangingPunct="0"/>
            <a:endParaRPr lang="en-US" sz="1600" b="1" dirty="0"/>
          </a:p>
          <a:p>
            <a:pPr algn="just" eaLnBrk="0" hangingPunct="0"/>
            <a:r>
              <a:rPr lang="en-US" sz="1600" b="1" dirty="0"/>
              <a:t>What is the result of </a:t>
            </a:r>
            <a:r>
              <a:rPr lang="en-US" sz="1600" b="1" dirty="0" err="1"/>
              <a:t>soco_bate_vira</a:t>
            </a:r>
            <a:r>
              <a:rPr lang="en-US" sz="1600" b="1" dirty="0"/>
              <a:t>(3)?</a:t>
            </a:r>
          </a:p>
          <a:p>
            <a:pPr algn="just" eaLnBrk="0" hangingPunct="0"/>
            <a:r>
              <a:rPr lang="en-US" sz="1600" b="1" dirty="0" err="1"/>
              <a:t>soco_bate_vira</a:t>
            </a:r>
            <a:r>
              <a:rPr lang="en-US" sz="1600" b="1" dirty="0"/>
              <a:t>(4)</a:t>
            </a:r>
          </a:p>
          <a:p>
            <a:pPr algn="just" eaLnBrk="0" hangingPunct="0"/>
            <a:r>
              <a:rPr lang="en-US" sz="1600" b="1" dirty="0" err="1"/>
              <a:t>soco_bate_vira</a:t>
            </a:r>
            <a:r>
              <a:rPr lang="en-US" sz="1600" b="1" dirty="0"/>
              <a:t>(5)</a:t>
            </a:r>
          </a:p>
          <a:p>
            <a:pPr algn="just" eaLnBrk="0" hangingPunct="0"/>
            <a:endParaRPr lang="en-US" sz="1600" b="1" dirty="0"/>
          </a:p>
          <a:p>
            <a:pPr algn="just" eaLnBrk="0" hangingPunct="0"/>
            <a:r>
              <a:rPr lang="en-US" sz="1600" b="1" dirty="0" err="1"/>
              <a:t>soco_bate_vira</a:t>
            </a:r>
            <a:r>
              <a:rPr lang="en-US" sz="1600" b="1" dirty="0"/>
              <a:t>(N)</a:t>
            </a:r>
          </a:p>
          <a:p>
            <a:pPr algn="just" eaLnBrk="0" hangingPunct="0"/>
            <a:endParaRPr lang="en-US" sz="1600" b="1" dirty="0"/>
          </a:p>
          <a:p>
            <a:pPr algn="just" eaLnBrk="0" hangingPunct="0"/>
            <a:r>
              <a:rPr lang="en-US" sz="1600" b="1" dirty="0" err="1"/>
              <a:t>soco_bate_vira</a:t>
            </a:r>
            <a:r>
              <a:rPr lang="en-US" sz="1600" b="1" dirty="0"/>
              <a:t>(100)</a:t>
            </a:r>
          </a:p>
          <a:p>
            <a:pPr algn="just" eaLnBrk="0" hangingPunct="0"/>
            <a:endParaRPr lang="en-US" sz="1600" b="1" dirty="0"/>
          </a:p>
          <a:p>
            <a:pPr algn="just" eaLnBrk="0" hangingPunct="0"/>
            <a:r>
              <a:rPr lang="en-US" sz="1600" b="1" dirty="0">
                <a:hlinkClick r:id="rId2"/>
              </a:rPr>
              <a:t>https://www.youtube.com/watch?v=VZGcm_JYOKM</a:t>
            </a:r>
            <a:r>
              <a:rPr lang="en-US" sz="1600" b="1" dirty="0"/>
              <a:t> </a:t>
            </a:r>
          </a:p>
          <a:p>
            <a:pPr algn="just" eaLnBrk="0" hangingPunct="0"/>
            <a:endParaRPr lang="en-US" sz="1600" b="1" dirty="0"/>
          </a:p>
          <a:p>
            <a:pPr algn="just" eaLnBrk="0" hangingPunct="0"/>
            <a:endParaRPr lang="en-US" sz="1600" b="1" dirty="0"/>
          </a:p>
          <a:p>
            <a:pPr algn="just" eaLnBrk="0" hangingPunct="0"/>
            <a:endParaRPr lang="en-US" sz="1600" b="1" dirty="0"/>
          </a:p>
          <a:p>
            <a:pPr algn="just" eaLnBrk="0" hangingPunct="0"/>
            <a:endParaRPr lang="en-US" sz="1600" b="1" dirty="0"/>
          </a:p>
          <a:p>
            <a:pPr algn="just" eaLnBrk="0" hangingPunct="0"/>
            <a:endParaRPr lang="en-US" sz="1600" b="1" dirty="0"/>
          </a:p>
          <a:p>
            <a:pPr algn="just" eaLnBrk="0" hangingPunct="0"/>
            <a:endParaRPr lang="en-US" sz="1600" b="1" dirty="0"/>
          </a:p>
          <a:p>
            <a:pPr algn="just" eaLnBrk="0" hangingPunct="0"/>
            <a:r>
              <a:rPr lang="en-US" sz="1600" b="1" dirty="0"/>
              <a:t>Chocolate prize next F2F class for anyone that can do this version in class:</a:t>
            </a:r>
          </a:p>
          <a:p>
            <a:pPr algn="just" eaLnBrk="0" hangingPunct="0"/>
            <a:r>
              <a:rPr lang="en-US" sz="1600" b="1" dirty="0">
                <a:hlinkClick r:id="rId3"/>
              </a:rPr>
              <a:t>https://www.youtube.com/watch?v=zk_3onMpwwU</a:t>
            </a:r>
            <a:r>
              <a:rPr lang="en-US" sz="1600" b="1" dirty="0"/>
              <a:t>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666867B-C7E2-433A-86BE-DFEFEEFAC1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72109" y="4379979"/>
            <a:ext cx="3328500" cy="308003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FF670E9-426F-4ABC-B90E-DCBE40FEA0A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32256" y="1787690"/>
            <a:ext cx="3037733" cy="249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46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427DF0E-EA11-41A6-A5A6-1DEE70697DE5}" type="slidenum">
              <a:rPr lang="es-ES"/>
              <a:pPr>
                <a:defRPr/>
              </a:pPr>
              <a:t>45</a:t>
            </a:fld>
            <a:endParaRPr lang="es-ES" dirty="0"/>
          </a:p>
        </p:txBody>
      </p:sp>
      <p:sp>
        <p:nvSpPr>
          <p:cNvPr id="3079" name="2 Subtítulo"/>
          <p:cNvSpPr>
            <a:spLocks/>
          </p:cNvSpPr>
          <p:nvPr/>
        </p:nvSpPr>
        <p:spPr bwMode="auto">
          <a:xfrm>
            <a:off x="2175934" y="4140200"/>
            <a:ext cx="11379200" cy="158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45143" tIns="72571" rIns="145143" bIns="72571"/>
          <a:lstStyle/>
          <a:p>
            <a:pPr algn="ctr">
              <a:spcBef>
                <a:spcPct val="20000"/>
              </a:spcBef>
              <a:buFont typeface="Arial" charset="0"/>
              <a:buNone/>
            </a:pPr>
            <a:r>
              <a:rPr lang="es-ES_tradnl" sz="5100" b="1" dirty="0">
                <a:latin typeface="Calibri" pitchFamily="34" charset="0"/>
              </a:rPr>
              <a:t>MATERIAL EXTRA</a:t>
            </a:r>
            <a:endParaRPr lang="es-ES" sz="5100" b="1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423479" y="3899926"/>
            <a:ext cx="9748839" cy="10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6400" i="1" dirty="0">
                <a:solidFill>
                  <a:srgbClr val="00B050"/>
                </a:solidFill>
              </a:rPr>
              <a:t>Python</a:t>
            </a:r>
          </a:p>
          <a:p>
            <a:pPr algn="ctr"/>
            <a:endParaRPr lang="en-GB" altLang="en-US" sz="6400" i="1" dirty="0">
              <a:solidFill>
                <a:srgbClr val="00B05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07" y="-13136"/>
            <a:ext cx="2092564" cy="14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577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353E3D4F-3D50-4593-B02C-EF6BC6F795E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Python is interpreted </a:t>
            </a:r>
          </a:p>
        </p:txBody>
      </p:sp>
      <p:pic>
        <p:nvPicPr>
          <p:cNvPr id="5123" name="Picture 2">
            <a:extLst>
              <a:ext uri="{FF2B5EF4-FFF2-40B4-BE49-F238E27FC236}">
                <a16:creationId xmlns:a16="http://schemas.microsoft.com/office/drawing/2014/main" id="{C754BDAF-639D-4E76-A992-020A2F255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1788584"/>
            <a:ext cx="11040533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19350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DDA6855-46A4-48ED-B320-DA00F1B82BC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Scripting Python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101625FC-52FD-4974-9D00-5EB9E3032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636" y="1595967"/>
            <a:ext cx="11891433" cy="508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6162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423479" y="5148064"/>
            <a:ext cx="9748839" cy="10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6400" i="1" dirty="0">
                <a:solidFill>
                  <a:srgbClr val="00B050"/>
                </a:solidFill>
              </a:rPr>
              <a:t>Back to the theory…</a:t>
            </a:r>
          </a:p>
          <a:p>
            <a:pPr algn="ctr"/>
            <a:endParaRPr lang="en-GB" altLang="en-US" sz="6400" i="1" dirty="0">
              <a:solidFill>
                <a:srgbClr val="00B05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307" y="-13136"/>
            <a:ext cx="2092564" cy="1479983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DF494D3-C793-4E9B-BD7D-D576C31B24A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95552" y="2555780"/>
            <a:ext cx="5376597" cy="245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12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50133" y="8331200"/>
            <a:ext cx="3386667" cy="609600"/>
          </a:xfrm>
          <a:prstGeom prst="rect">
            <a:avLst/>
          </a:prstGeom>
        </p:spPr>
        <p:txBody>
          <a:bodyPr lIns="145143" tIns="72571" rIns="145143" bIns="72571"/>
          <a:lstStyle/>
          <a:p>
            <a:pPr>
              <a:defRPr/>
            </a:pPr>
            <a:fld id="{04382DB8-7027-4543-B487-1D9BFAEA63F9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  <p:pic>
        <p:nvPicPr>
          <p:cNvPr id="1026" name="Picture 2" descr="8 Common Data Structures every Programmer must know | by Vijini  Mallawaarachchi | Towards Data Scienc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7218" y="1403648"/>
            <a:ext cx="14328814" cy="40324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9276D91-1A10-478B-8DB6-882DE3BB3A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Comments in Python</a:t>
            </a:r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680FDB17-A0EB-4CAC-8872-E01131B98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35" y="1500721"/>
            <a:ext cx="11529484" cy="5200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4 CuadroTexto">
            <a:extLst>
              <a:ext uri="{FF2B5EF4-FFF2-40B4-BE49-F238E27FC236}">
                <a16:creationId xmlns:a16="http://schemas.microsoft.com/office/drawing/2014/main" id="{1E298343-A873-40DE-8B5F-E375AAE63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6433" y="6972303"/>
            <a:ext cx="6191251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90"/>
              </a:buClr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0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_tradnl" b="0" dirty="0">
                <a:latin typeface="Arial" panose="020B0604020202020204" pitchFamily="34" charset="0"/>
              </a:rPr>
              <a:t># </a:t>
            </a:r>
            <a:r>
              <a:rPr lang="es-ES" altLang="es-ES_tradnl" b="0" dirty="0" err="1">
                <a:latin typeface="Arial" panose="020B0604020202020204" pitchFamily="34" charset="0"/>
              </a:rPr>
              <a:t>for</a:t>
            </a:r>
            <a:r>
              <a:rPr lang="es-ES" altLang="es-ES_tradnl" b="0" dirty="0">
                <a:latin typeface="Arial" panose="020B0604020202020204" pitchFamily="34" charset="0"/>
              </a:rPr>
              <a:t> a single line </a:t>
            </a:r>
            <a:r>
              <a:rPr lang="es-ES" altLang="es-ES_tradnl" b="0" dirty="0" err="1">
                <a:latin typeface="Arial" panose="020B0604020202020204" pitchFamily="34" charset="0"/>
              </a:rPr>
              <a:t>comment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_tradnl" b="0" dirty="0">
                <a:latin typeface="Arial" panose="020B0604020202020204" pitchFamily="34" charset="0"/>
              </a:rPr>
              <a:t>‘’’…’’’ </a:t>
            </a:r>
            <a:r>
              <a:rPr lang="es-ES" altLang="es-ES_tradnl" b="0" dirty="0" err="1">
                <a:latin typeface="Arial" panose="020B0604020202020204" pitchFamily="34" charset="0"/>
              </a:rPr>
              <a:t>for</a:t>
            </a:r>
            <a:r>
              <a:rPr lang="es-ES" altLang="es-ES_tradnl" b="0" dirty="0">
                <a:latin typeface="Arial" panose="020B0604020202020204" pitchFamily="34" charset="0"/>
              </a:rPr>
              <a:t> a </a:t>
            </a:r>
            <a:r>
              <a:rPr lang="es-ES" altLang="es-ES_tradnl" b="0" dirty="0" err="1">
                <a:latin typeface="Arial" panose="020B0604020202020204" pitchFamily="34" charset="0"/>
              </a:rPr>
              <a:t>multiple</a:t>
            </a:r>
            <a:r>
              <a:rPr lang="es-ES" altLang="es-ES_tradnl" b="0" dirty="0">
                <a:latin typeface="Arial" panose="020B0604020202020204" pitchFamily="34" charset="0"/>
              </a:rPr>
              <a:t> line </a:t>
            </a:r>
            <a:r>
              <a:rPr lang="es-ES" altLang="es-ES_tradnl" b="0" dirty="0" err="1">
                <a:latin typeface="Arial" panose="020B0604020202020204" pitchFamily="34" charset="0"/>
              </a:rPr>
              <a:t>comment</a:t>
            </a:r>
            <a:endParaRPr lang="es-ES" altLang="es-ES_tradnl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326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45F1D0C-17F6-471F-A047-2D3F666281B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Comments in Python</a:t>
            </a:r>
          </a:p>
        </p:txBody>
      </p:sp>
      <p:pic>
        <p:nvPicPr>
          <p:cNvPr id="9219" name="Picture 2">
            <a:extLst>
              <a:ext uri="{FF2B5EF4-FFF2-40B4-BE49-F238E27FC236}">
                <a16:creationId xmlns:a16="http://schemas.microsoft.com/office/drawing/2014/main" id="{615B1E3E-0726-4B90-A696-6387B917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917" y="1500717"/>
            <a:ext cx="5545667" cy="700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5 CuadroTexto">
            <a:extLst>
              <a:ext uri="{FF2B5EF4-FFF2-40B4-BE49-F238E27FC236}">
                <a16:creationId xmlns:a16="http://schemas.microsoft.com/office/drawing/2014/main" id="{37DA680C-7545-4DEE-9CDF-CDC3AF8F2F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03736" y="1595970"/>
            <a:ext cx="4993217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90"/>
              </a:buClr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0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s-ES" altLang="es-ES_tradnl" b="0">
                <a:latin typeface="Arial" panose="020B0604020202020204" pitchFamily="34" charset="0"/>
              </a:rPr>
              <a:t> Comment your code</a:t>
            </a:r>
          </a:p>
          <a:p>
            <a:pPr eaLnBrk="1" hangingPunct="1">
              <a:spcBef>
                <a:spcPct val="0"/>
              </a:spcBef>
              <a:buClrTx/>
            </a:pPr>
            <a:endParaRPr lang="es-ES" altLang="es-ES_tradnl" b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b="0">
                <a:latin typeface="Arial" panose="020B0604020202020204" pitchFamily="34" charset="0"/>
              </a:rPr>
              <a:t>Think what will happen when you open the source file three months after coding it…</a:t>
            </a:r>
          </a:p>
          <a:p>
            <a:pPr eaLnBrk="1" hangingPunct="1">
              <a:spcBef>
                <a:spcPct val="0"/>
              </a:spcBef>
              <a:buClrTx/>
            </a:pPr>
            <a:endParaRPr lang="es-ES" altLang="es-ES_tradnl" b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b="0">
                <a:latin typeface="Arial" panose="020B0604020202020204" pitchFamily="34" charset="0"/>
              </a:rPr>
              <a:t>General overview of the program/function/class</a:t>
            </a:r>
          </a:p>
          <a:p>
            <a:pPr eaLnBrk="1" hangingPunct="1">
              <a:spcBef>
                <a:spcPct val="0"/>
              </a:spcBef>
              <a:buClrTx/>
            </a:pPr>
            <a:endParaRPr lang="es-ES" altLang="es-ES_tradnl" b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b="0">
                <a:latin typeface="Arial" panose="020B0604020202020204" pitchFamily="34" charset="0"/>
              </a:rPr>
              <a:t>Important variables/calculations</a:t>
            </a:r>
          </a:p>
          <a:p>
            <a:pPr eaLnBrk="1" hangingPunct="1">
              <a:spcBef>
                <a:spcPct val="0"/>
              </a:spcBef>
              <a:buClrTx/>
            </a:pPr>
            <a:endParaRPr lang="es-ES" altLang="es-ES_tradnl" b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b="0">
                <a:latin typeface="Arial" panose="020B0604020202020204" pitchFamily="34" charset="0"/>
              </a:rPr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979276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F36E3D2-680E-4557-9523-B3CE914F32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String escape sequences</a:t>
            </a:r>
          </a:p>
        </p:txBody>
      </p:sp>
      <p:pic>
        <p:nvPicPr>
          <p:cNvPr id="10243" name="Imagen 1">
            <a:extLst>
              <a:ext uri="{FF2B5EF4-FFF2-40B4-BE49-F238E27FC236}">
                <a16:creationId xmlns:a16="http://schemas.microsoft.com/office/drawing/2014/main" id="{BF7B3E91-957C-4BBD-A5F9-92133FA7B6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1" y="1883833"/>
            <a:ext cx="12073467" cy="5471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3338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6F9243D0-2053-4B8F-8B5D-25939784D1A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Variables in Python</a:t>
            </a:r>
          </a:p>
        </p:txBody>
      </p:sp>
      <p:pic>
        <p:nvPicPr>
          <p:cNvPr id="11267" name="Picture 10">
            <a:extLst>
              <a:ext uri="{FF2B5EF4-FFF2-40B4-BE49-F238E27FC236}">
                <a16:creationId xmlns:a16="http://schemas.microsoft.com/office/drawing/2014/main" id="{BC3A2C96-99F7-4401-8B19-FB983D12F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2364321"/>
            <a:ext cx="10847917" cy="4616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305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1F305ADA-4FAA-43E0-980A-39A3E6F5A2E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Variables in Python</a:t>
            </a:r>
          </a:p>
        </p:txBody>
      </p:sp>
      <p:sp>
        <p:nvSpPr>
          <p:cNvPr id="12291" name="3 CuadroTexto">
            <a:extLst>
              <a:ext uri="{FF2B5EF4-FFF2-40B4-BE49-F238E27FC236}">
                <a16:creationId xmlns:a16="http://schemas.microsoft.com/office/drawing/2014/main" id="{38433F2F-326A-4E7A-AD0A-F43DED2B4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186" y="1682751"/>
            <a:ext cx="11713633" cy="698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90"/>
              </a:buClr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90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Don’t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need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to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have</a:t>
            </a:r>
            <a:r>
              <a:rPr lang="es-ES" altLang="es-ES_tradnl" b="0" dirty="0">
                <a:latin typeface="Arial" panose="020B0604020202020204" pitchFamily="34" charset="0"/>
              </a:rPr>
              <a:t> a pre-</a:t>
            </a:r>
            <a:r>
              <a:rPr lang="es-ES" altLang="es-ES_tradnl" b="0" dirty="0" err="1">
                <a:latin typeface="Arial" panose="020B0604020202020204" pitchFamily="34" charset="0"/>
              </a:rPr>
              <a:t>defined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type</a:t>
            </a:r>
            <a:r>
              <a:rPr lang="es-ES" altLang="es-ES_tradnl" b="0" dirty="0">
                <a:latin typeface="Arial" panose="020B0604020202020204" pitchFamily="34" charset="0"/>
              </a:rPr>
              <a:t>, </a:t>
            </a:r>
            <a:r>
              <a:rPr lang="es-ES" altLang="es-ES_tradnl" b="0" dirty="0" err="1">
                <a:latin typeface="Arial" panose="020B0604020202020204" pitchFamily="34" charset="0"/>
              </a:rPr>
              <a:t>they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get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the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type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from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the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value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they</a:t>
            </a:r>
            <a:r>
              <a:rPr lang="es-ES" altLang="es-ES_tradnl" b="0" dirty="0">
                <a:latin typeface="Arial" panose="020B0604020202020204" pitchFamily="34" charset="0"/>
              </a:rPr>
              <a:t> are </a:t>
            </a:r>
            <a:r>
              <a:rPr lang="es-ES" altLang="es-ES_tradnl" b="0" dirty="0" err="1">
                <a:latin typeface="Arial" panose="020B0604020202020204" pitchFamily="34" charset="0"/>
              </a:rPr>
              <a:t>pointing</a:t>
            </a:r>
            <a:r>
              <a:rPr lang="es-ES" altLang="es-ES_tradnl" b="0" dirty="0">
                <a:latin typeface="Arial" panose="020B0604020202020204" pitchFamily="34" charset="0"/>
              </a:rPr>
              <a:t> at</a:t>
            </a:r>
          </a:p>
          <a:p>
            <a:pPr eaLnBrk="1" hangingPunct="1">
              <a:spcBef>
                <a:spcPct val="0"/>
              </a:spcBef>
              <a:buClrTx/>
            </a:pPr>
            <a:endParaRPr lang="es-ES" altLang="es-ES_tradnl" b="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b="0" dirty="0" err="1">
                <a:latin typeface="Arial" panose="020B0604020202020204" pitchFamily="34" charset="0"/>
              </a:rPr>
              <a:t>Four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main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types</a:t>
            </a:r>
            <a:r>
              <a:rPr lang="es-ES" altLang="es-ES_tradnl" b="0" dirty="0">
                <a:latin typeface="Arial" panose="020B0604020202020204" pitchFamily="34" charset="0"/>
              </a:rPr>
              <a:t>:</a:t>
            </a:r>
          </a:p>
          <a:p>
            <a:pPr lvl="1" eaLnBrk="1" hangingPunct="1">
              <a:spcBef>
                <a:spcPct val="0"/>
              </a:spcBef>
              <a:buClrTx/>
            </a:pPr>
            <a:r>
              <a:rPr lang="es-ES" altLang="es-ES_tradnl" sz="3200" dirty="0">
                <a:latin typeface="Arial" panose="020B0604020202020204" pitchFamily="34" charset="0"/>
              </a:rPr>
              <a:t> </a:t>
            </a:r>
            <a:r>
              <a:rPr lang="es-ES" altLang="es-ES_tradnl" sz="3200" dirty="0" err="1">
                <a:latin typeface="Arial" panose="020B0604020202020204" pitchFamily="34" charset="0"/>
              </a:rPr>
              <a:t>String</a:t>
            </a:r>
            <a:r>
              <a:rPr lang="es-ES" altLang="es-ES_tradnl" sz="3200" dirty="0">
                <a:latin typeface="Arial" panose="020B0604020202020204" pitchFamily="34" charset="0"/>
              </a:rPr>
              <a:t> – </a:t>
            </a:r>
            <a:r>
              <a:rPr lang="es-ES" altLang="es-ES_tradnl" sz="3200" dirty="0" err="1">
                <a:latin typeface="Arial" panose="020B0604020202020204" pitchFamily="34" charset="0"/>
              </a:rPr>
              <a:t>holds</a:t>
            </a:r>
            <a:r>
              <a:rPr lang="es-ES" altLang="es-ES_tradnl" sz="3200" dirty="0">
                <a:latin typeface="Arial" panose="020B0604020202020204" pitchFamily="34" charset="0"/>
              </a:rPr>
              <a:t> </a:t>
            </a:r>
            <a:r>
              <a:rPr lang="es-ES" altLang="es-ES_tradnl" sz="3200" dirty="0" err="1">
                <a:latin typeface="Arial" panose="020B0604020202020204" pitchFamily="34" charset="0"/>
              </a:rPr>
              <a:t>text</a:t>
            </a:r>
            <a:r>
              <a:rPr lang="es-ES" altLang="es-ES_tradnl" sz="3200" dirty="0">
                <a:latin typeface="Arial" panose="020B0604020202020204" pitchFamily="34" charset="0"/>
              </a:rPr>
              <a:t> </a:t>
            </a:r>
            <a:r>
              <a:rPr lang="es-ES" altLang="es-ES_tradnl" sz="3200" dirty="0" err="1">
                <a:latin typeface="Arial" panose="020B0604020202020204" pitchFamily="34" charset="0"/>
              </a:rPr>
              <a:t>based</a:t>
            </a:r>
            <a:r>
              <a:rPr lang="es-ES" altLang="es-ES_tradnl" sz="3200" dirty="0">
                <a:latin typeface="Arial" panose="020B0604020202020204" pitchFamily="34" charset="0"/>
              </a:rPr>
              <a:t> </a:t>
            </a:r>
            <a:r>
              <a:rPr lang="es-ES" altLang="es-ES_tradnl" sz="3200" dirty="0" err="1">
                <a:latin typeface="Arial" panose="020B0604020202020204" pitchFamily="34" charset="0"/>
              </a:rPr>
              <a:t>values</a:t>
            </a:r>
            <a:endParaRPr lang="es-ES" altLang="es-ES_tradnl" sz="3200" dirty="0">
              <a:latin typeface="Arial" panose="020B0604020202020204" pitchFamily="34" charset="0"/>
            </a:endParaRPr>
          </a:p>
          <a:p>
            <a:pPr lvl="2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ES" altLang="es-ES_tradnl" sz="3200" dirty="0">
                <a:latin typeface="Arial" panose="020B0604020202020204" pitchFamily="34" charset="0"/>
              </a:rPr>
              <a:t> </a:t>
            </a:r>
            <a:r>
              <a:rPr lang="es-ES" altLang="es-ES_tradnl" sz="3200" dirty="0" err="1">
                <a:latin typeface="Arial" panose="020B0604020202020204" pitchFamily="34" charset="0"/>
              </a:rPr>
              <a:t>name</a:t>
            </a:r>
            <a:r>
              <a:rPr lang="es-ES" altLang="es-ES_tradnl" sz="3200" dirty="0">
                <a:latin typeface="Arial" panose="020B0604020202020204" pitchFamily="34" charset="0"/>
              </a:rPr>
              <a:t> = “Ignacio”</a:t>
            </a:r>
          </a:p>
          <a:p>
            <a:pPr lvl="1" eaLnBrk="1" hangingPunct="1">
              <a:spcBef>
                <a:spcPct val="0"/>
              </a:spcBef>
              <a:buClrTx/>
            </a:pPr>
            <a:r>
              <a:rPr lang="es-ES" altLang="es-ES_tradnl" sz="3200" dirty="0" err="1">
                <a:latin typeface="Arial" panose="020B0604020202020204" pitchFamily="34" charset="0"/>
              </a:rPr>
              <a:t>int</a:t>
            </a:r>
            <a:r>
              <a:rPr lang="es-ES" altLang="es-ES_tradnl" sz="3200" dirty="0">
                <a:latin typeface="Arial" panose="020B0604020202020204" pitchFamily="34" charset="0"/>
              </a:rPr>
              <a:t> – </a:t>
            </a:r>
            <a:r>
              <a:rPr lang="es-ES" altLang="es-ES_tradnl" sz="3200" dirty="0" err="1">
                <a:latin typeface="Arial" panose="020B0604020202020204" pitchFamily="34" charset="0"/>
              </a:rPr>
              <a:t>Integer</a:t>
            </a:r>
            <a:r>
              <a:rPr lang="es-ES" altLang="es-ES_tradnl" sz="3200" dirty="0">
                <a:latin typeface="Arial" panose="020B0604020202020204" pitchFamily="34" charset="0"/>
              </a:rPr>
              <a:t> </a:t>
            </a:r>
            <a:r>
              <a:rPr lang="es-ES" altLang="es-ES_tradnl" sz="3200" dirty="0" err="1">
                <a:latin typeface="Arial" panose="020B0604020202020204" pitchFamily="34" charset="0"/>
              </a:rPr>
              <a:t>numbers</a:t>
            </a:r>
            <a:endParaRPr lang="es-ES" altLang="es-ES_tradnl" sz="3200" dirty="0">
              <a:latin typeface="Arial" panose="020B0604020202020204" pitchFamily="34" charset="0"/>
            </a:endParaRPr>
          </a:p>
          <a:p>
            <a:pPr lvl="2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ES" altLang="es-ES_tradnl" sz="3200" dirty="0">
                <a:latin typeface="Arial" panose="020B0604020202020204" pitchFamily="34" charset="0"/>
              </a:rPr>
              <a:t> </a:t>
            </a:r>
            <a:r>
              <a:rPr lang="es-ES" altLang="es-ES_tradnl" sz="3200" dirty="0" err="1">
                <a:latin typeface="Arial" panose="020B0604020202020204" pitchFamily="34" charset="0"/>
              </a:rPr>
              <a:t>name</a:t>
            </a:r>
            <a:r>
              <a:rPr lang="es-ES" altLang="es-ES_tradnl" sz="3200" dirty="0">
                <a:latin typeface="Arial" panose="020B0604020202020204" pitchFamily="34" charset="0"/>
              </a:rPr>
              <a:t> = 10</a:t>
            </a:r>
          </a:p>
          <a:p>
            <a:pPr lvl="1" eaLnBrk="1" hangingPunct="1">
              <a:spcBef>
                <a:spcPct val="0"/>
              </a:spcBef>
              <a:buClrTx/>
            </a:pPr>
            <a:r>
              <a:rPr lang="es-ES" altLang="es-ES_tradnl" sz="3200" dirty="0" err="1">
                <a:latin typeface="Arial" panose="020B0604020202020204" pitchFamily="34" charset="0"/>
              </a:rPr>
              <a:t>float</a:t>
            </a:r>
            <a:r>
              <a:rPr lang="es-ES" altLang="es-ES_tradnl" sz="3200" dirty="0">
                <a:latin typeface="Arial" panose="020B0604020202020204" pitchFamily="34" charset="0"/>
              </a:rPr>
              <a:t> – </a:t>
            </a:r>
            <a:r>
              <a:rPr lang="es-ES" altLang="es-ES_tradnl" sz="3200" dirty="0" err="1">
                <a:latin typeface="Arial" panose="020B0604020202020204" pitchFamily="34" charset="0"/>
              </a:rPr>
              <a:t>floating</a:t>
            </a:r>
            <a:r>
              <a:rPr lang="es-ES" altLang="es-ES_tradnl" sz="3200" dirty="0">
                <a:latin typeface="Arial" panose="020B0604020202020204" pitchFamily="34" charset="0"/>
              </a:rPr>
              <a:t> decimal </a:t>
            </a:r>
            <a:r>
              <a:rPr lang="es-ES" altLang="es-ES_tradnl" sz="3200" dirty="0" err="1">
                <a:latin typeface="Arial" panose="020B0604020202020204" pitchFamily="34" charset="0"/>
              </a:rPr>
              <a:t>numbers</a:t>
            </a:r>
            <a:endParaRPr lang="es-ES" altLang="es-ES_tradnl" sz="3200" dirty="0">
              <a:latin typeface="Arial" panose="020B0604020202020204" pitchFamily="34" charset="0"/>
            </a:endParaRPr>
          </a:p>
          <a:p>
            <a:pPr lvl="2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ES" altLang="es-ES_tradnl" sz="3200" dirty="0">
                <a:latin typeface="Arial" panose="020B0604020202020204" pitchFamily="34" charset="0"/>
              </a:rPr>
              <a:t> </a:t>
            </a:r>
            <a:r>
              <a:rPr lang="es-ES" altLang="es-ES_tradnl" sz="3200" dirty="0" err="1">
                <a:latin typeface="Arial" panose="020B0604020202020204" pitchFamily="34" charset="0"/>
              </a:rPr>
              <a:t>name</a:t>
            </a:r>
            <a:r>
              <a:rPr lang="es-ES" altLang="es-ES_tradnl" sz="3200" dirty="0">
                <a:latin typeface="Arial" panose="020B0604020202020204" pitchFamily="34" charset="0"/>
              </a:rPr>
              <a:t> = 10.4</a:t>
            </a:r>
          </a:p>
          <a:p>
            <a:pPr lvl="1" eaLnBrk="1" hangingPunct="1">
              <a:spcBef>
                <a:spcPct val="0"/>
              </a:spcBef>
              <a:buClrTx/>
            </a:pPr>
            <a:r>
              <a:rPr lang="es-ES" altLang="es-ES_tradnl" sz="3200" dirty="0" err="1">
                <a:latin typeface="Arial" panose="020B0604020202020204" pitchFamily="34" charset="0"/>
              </a:rPr>
              <a:t>Boolean</a:t>
            </a:r>
            <a:r>
              <a:rPr lang="es-ES" altLang="es-ES_tradnl" sz="3200" dirty="0">
                <a:latin typeface="Arial" panose="020B0604020202020204" pitchFamily="34" charset="0"/>
              </a:rPr>
              <a:t> (True </a:t>
            </a:r>
            <a:r>
              <a:rPr lang="es-ES" altLang="es-ES_tradnl" sz="3200" dirty="0" err="1">
                <a:latin typeface="Arial" panose="020B0604020202020204" pitchFamily="34" charset="0"/>
              </a:rPr>
              <a:t>or</a:t>
            </a:r>
            <a:r>
              <a:rPr lang="es-ES" altLang="es-ES_tradnl" sz="3200" dirty="0">
                <a:latin typeface="Arial" panose="020B0604020202020204" pitchFamily="34" charset="0"/>
              </a:rPr>
              <a:t> False) </a:t>
            </a:r>
            <a:br>
              <a:rPr lang="es-ES" altLang="es-ES_tradnl" sz="3200" dirty="0">
                <a:latin typeface="Arial" panose="020B0604020202020204" pitchFamily="34" charset="0"/>
              </a:rPr>
            </a:br>
            <a:endParaRPr lang="es-ES" altLang="es-ES_tradnl" sz="32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b="0" dirty="0">
                <a:latin typeface="Arial" panose="020B0604020202020204" pitchFamily="34" charset="0"/>
              </a:rPr>
              <a:t>More variable </a:t>
            </a:r>
            <a:r>
              <a:rPr lang="es-ES" altLang="es-ES_tradnl" b="0" dirty="0" err="1">
                <a:latin typeface="Arial" panose="020B0604020202020204" pitchFamily="34" charset="0"/>
              </a:rPr>
              <a:t>types</a:t>
            </a:r>
            <a:r>
              <a:rPr lang="es-ES" altLang="es-ES_tradnl" b="0" dirty="0">
                <a:latin typeface="Arial" panose="020B0604020202020204" pitchFamily="34" charset="0"/>
              </a:rPr>
              <a:t> (</a:t>
            </a:r>
            <a:r>
              <a:rPr lang="es-ES" altLang="es-ES_tradnl" b="0" dirty="0" err="1">
                <a:latin typeface="Arial" panose="020B0604020202020204" pitchFamily="34" charset="0"/>
              </a:rPr>
              <a:t>lists</a:t>
            </a:r>
            <a:r>
              <a:rPr lang="es-ES" altLang="es-ES_tradnl" b="0" dirty="0">
                <a:latin typeface="Arial" panose="020B0604020202020204" pitchFamily="34" charset="0"/>
              </a:rPr>
              <a:t>, </a:t>
            </a:r>
            <a:r>
              <a:rPr lang="es-ES" altLang="es-ES_tradnl" b="0" dirty="0" err="1">
                <a:latin typeface="Arial" panose="020B0604020202020204" pitchFamily="34" charset="0"/>
              </a:rPr>
              <a:t>tuples</a:t>
            </a:r>
            <a:r>
              <a:rPr lang="es-ES" altLang="es-ES_tradnl" b="0" dirty="0">
                <a:latin typeface="Arial" panose="020B0604020202020204" pitchFamily="34" charset="0"/>
              </a:rPr>
              <a:t>, </a:t>
            </a:r>
            <a:r>
              <a:rPr lang="es-ES" altLang="es-ES_tradnl" b="0" dirty="0" err="1">
                <a:latin typeface="Arial" panose="020B0604020202020204" pitchFamily="34" charset="0"/>
              </a:rPr>
              <a:t>dictionaries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to</a:t>
            </a:r>
            <a:r>
              <a:rPr lang="es-ES" altLang="es-ES_tradnl" b="0" dirty="0">
                <a:latin typeface="Arial" panose="020B0604020202020204" pitchFamily="34" charset="0"/>
              </a:rPr>
              <a:t> be </a:t>
            </a:r>
            <a:r>
              <a:rPr lang="es-ES" altLang="es-ES_tradnl" b="0" dirty="0" err="1">
                <a:latin typeface="Arial" panose="020B0604020202020204" pitchFamily="34" charset="0"/>
              </a:rPr>
              <a:t>reviewed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during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the</a:t>
            </a:r>
            <a:r>
              <a:rPr lang="es-ES" altLang="es-ES_tradnl" b="0" dirty="0">
                <a:latin typeface="Arial" panose="020B0604020202020204" pitchFamily="34" charset="0"/>
              </a:rPr>
              <a:t> </a:t>
            </a:r>
            <a:r>
              <a:rPr lang="es-ES" altLang="es-ES_tradnl" b="0" dirty="0" err="1">
                <a:latin typeface="Arial" panose="020B0604020202020204" pitchFamily="34" charset="0"/>
              </a:rPr>
              <a:t>course</a:t>
            </a:r>
            <a:r>
              <a:rPr lang="es-ES" altLang="es-ES_tradnl" b="0" dirty="0">
                <a:latin typeface="Arial" panose="020B060402020202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151323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917D0827-2277-4C3A-AC51-0DB6F2E18A7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Variables in Python</a:t>
            </a:r>
          </a:p>
        </p:txBody>
      </p:sp>
      <p:sp>
        <p:nvSpPr>
          <p:cNvPr id="21507" name="3 CuadroTexto">
            <a:extLst>
              <a:ext uri="{FF2B5EF4-FFF2-40B4-BE49-F238E27FC236}">
                <a16:creationId xmlns:a16="http://schemas.microsoft.com/office/drawing/2014/main" id="{C4CD037F-B1D2-4410-822D-7DB2D6249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186" y="1682752"/>
            <a:ext cx="11713633" cy="489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s-ES" sz="2400" dirty="0">
                <a:latin typeface="Arial" charset="0"/>
              </a:rPr>
              <a:t> </a:t>
            </a:r>
            <a:r>
              <a:rPr lang="en-US" sz="2400" dirty="0">
                <a:latin typeface="Arial" charset="0"/>
              </a:rPr>
              <a:t>A variable has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sz="2400" dirty="0">
                <a:latin typeface="Arial" charset="0"/>
              </a:rPr>
              <a:t> a name (identifier)  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sz="2400" dirty="0">
                <a:latin typeface="Arial" charset="0"/>
              </a:rPr>
              <a:t> a type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sz="2400" dirty="0">
                <a:latin typeface="Arial" charset="0"/>
              </a:rPr>
              <a:t> a scope </a:t>
            </a:r>
          </a:p>
          <a:p>
            <a:pPr lvl="1" eaLnBrk="1" hangingPunct="1">
              <a:buFont typeface="Arial" charset="0"/>
              <a:buChar char="•"/>
              <a:defRPr/>
            </a:pPr>
            <a:r>
              <a:rPr lang="en-US" sz="2400" dirty="0">
                <a:latin typeface="Arial" charset="0"/>
              </a:rPr>
              <a:t> and …a value</a:t>
            </a:r>
            <a:endParaRPr lang="es-ES" sz="2400" dirty="0">
              <a:latin typeface="Arial" charset="0"/>
            </a:endParaRPr>
          </a:p>
          <a:p>
            <a:pPr eaLnBrk="1" hangingPunct="1">
              <a:buFont typeface="Arial" charset="0"/>
              <a:buChar char="•"/>
              <a:defRPr/>
            </a:pPr>
            <a:endParaRPr lang="es-ES" sz="2400" dirty="0">
              <a:latin typeface="Arial" charset="0"/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A valid identifier is a non-empty sequence of characters with:</a:t>
            </a:r>
          </a:p>
          <a:p>
            <a:pPr marL="842412" lvl="1" indent="-247644"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The start character can be the underscore "_" or a capital or lower case letter</a:t>
            </a:r>
          </a:p>
          <a:p>
            <a:pPr marL="842412" lvl="1" indent="-247644"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The letters following the start character can be anything which is permitted as a start character plus the digits</a:t>
            </a:r>
          </a:p>
          <a:p>
            <a:pPr marL="842412" lvl="1" indent="-247644"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Identifiers are case-sensitive!</a:t>
            </a:r>
          </a:p>
          <a:p>
            <a:pPr marL="842412" lvl="1" indent="-247644">
              <a:buFont typeface="Arial" pitchFamily="34" charset="0"/>
              <a:buChar char="•"/>
              <a:defRPr/>
            </a:pPr>
            <a:r>
              <a:rPr lang="en-US" sz="2400" dirty="0">
                <a:latin typeface="Arial" charset="0"/>
              </a:rPr>
              <a:t>Python keywords are not allowed as identifier names!</a:t>
            </a:r>
          </a:p>
          <a:p>
            <a:pPr eaLnBrk="1" hangingPunct="1">
              <a:buFont typeface="Arial" charset="0"/>
              <a:buChar char="•"/>
              <a:defRPr/>
            </a:pPr>
            <a:endParaRPr lang="en-US" sz="2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557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88ED481-3123-4F0F-9B32-889DD444EB8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Python vs. other languages  </a:t>
            </a:r>
          </a:p>
        </p:txBody>
      </p:sp>
      <p:pic>
        <p:nvPicPr>
          <p:cNvPr id="14339" name="Picture 2">
            <a:extLst>
              <a:ext uri="{FF2B5EF4-FFF2-40B4-BE49-F238E27FC236}">
                <a16:creationId xmlns:a16="http://schemas.microsoft.com/office/drawing/2014/main" id="{8457775C-DF4E-4AC9-AF83-F406639A1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135" y="2266954"/>
            <a:ext cx="24511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0" name="5 Conector recto">
            <a:extLst>
              <a:ext uri="{FF2B5EF4-FFF2-40B4-BE49-F238E27FC236}">
                <a16:creationId xmlns:a16="http://schemas.microsoft.com/office/drawing/2014/main" id="{84DBD3D1-39A0-45C3-B462-2FC73E464EB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223251" y="1883834"/>
            <a:ext cx="0" cy="63373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1" name="6 CuadroTexto">
            <a:extLst>
              <a:ext uri="{FF2B5EF4-FFF2-40B4-BE49-F238E27FC236}">
                <a16:creationId xmlns:a16="http://schemas.microsoft.com/office/drawing/2014/main" id="{B699083B-0216-4049-89CD-21B51795D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595970"/>
            <a:ext cx="14606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0"/>
              </a:buClr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0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_tradnl" b="0">
                <a:latin typeface="Arial" panose="020B0604020202020204" pitchFamily="34" charset="0"/>
              </a:rPr>
              <a:t>Python</a:t>
            </a:r>
          </a:p>
        </p:txBody>
      </p:sp>
      <p:sp>
        <p:nvSpPr>
          <p:cNvPr id="14342" name="9 CuadroTexto">
            <a:extLst>
              <a:ext uri="{FF2B5EF4-FFF2-40B4-BE49-F238E27FC236}">
                <a16:creationId xmlns:a16="http://schemas.microsoft.com/office/drawing/2014/main" id="{8BA6EA74-CD5B-47D4-A259-51FB84525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185" y="5245102"/>
            <a:ext cx="5952067" cy="3375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90"/>
              </a:buClr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0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s-ES" altLang="es-ES_tradnl" sz="2667" b="0">
                <a:latin typeface="Arial" panose="020B0604020202020204" pitchFamily="34" charset="0"/>
              </a:rPr>
              <a:t>Variable type determined at runtime</a:t>
            </a:r>
          </a:p>
          <a:p>
            <a:pPr eaLnBrk="1" hangingPunct="1">
              <a:spcBef>
                <a:spcPct val="0"/>
              </a:spcBef>
              <a:buClrTx/>
            </a:pPr>
            <a:endParaRPr lang="es-ES" altLang="es-ES_tradnl" sz="2667" b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sz="2667" b="0">
                <a:latin typeface="Arial" panose="020B0604020202020204" pitchFamily="34" charset="0"/>
              </a:rPr>
              <a:t>Variable bound to one object and the object has only one type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_tradnl" sz="2667" b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sz="2667" b="0">
                <a:latin typeface="Arial" panose="020B0604020202020204" pitchFamily="34" charset="0"/>
              </a:rPr>
              <a:t>Varible can change type by changing the type of the object bound to the variable</a:t>
            </a:r>
          </a:p>
        </p:txBody>
      </p:sp>
      <p:pic>
        <p:nvPicPr>
          <p:cNvPr id="14343" name="Picture 2">
            <a:extLst>
              <a:ext uri="{FF2B5EF4-FFF2-40B4-BE49-F238E27FC236}">
                <a16:creationId xmlns:a16="http://schemas.microsoft.com/office/drawing/2014/main" id="{E5CE3644-891A-47EE-A837-57CA4F1AD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486" y="2364321"/>
            <a:ext cx="51943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4" name="11 CuadroTexto">
            <a:extLst>
              <a:ext uri="{FF2B5EF4-FFF2-40B4-BE49-F238E27FC236}">
                <a16:creationId xmlns:a16="http://schemas.microsoft.com/office/drawing/2014/main" id="{244744CC-4596-433D-954D-EE12CD1F9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3585" y="1595970"/>
            <a:ext cx="49455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0"/>
              </a:buClr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0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_tradnl" b="0">
                <a:latin typeface="Arial" panose="020B0604020202020204" pitchFamily="34" charset="0"/>
              </a:rPr>
              <a:t>Statically typed languages</a:t>
            </a:r>
          </a:p>
        </p:txBody>
      </p:sp>
      <p:sp>
        <p:nvSpPr>
          <p:cNvPr id="14345" name="12 CuadroTexto">
            <a:extLst>
              <a:ext uri="{FF2B5EF4-FFF2-40B4-BE49-F238E27FC236}">
                <a16:creationId xmlns:a16="http://schemas.microsoft.com/office/drawing/2014/main" id="{FD782889-A6F9-451A-B5D5-584052335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3" y="5245100"/>
            <a:ext cx="5954183" cy="2554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90"/>
              </a:buClr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0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s-ES" altLang="es-ES_tradnl" sz="2667" b="0" dirty="0" err="1">
                <a:latin typeface="Arial" panose="020B0604020202020204" pitchFamily="34" charset="0"/>
              </a:rPr>
              <a:t>Bound</a:t>
            </a:r>
            <a:r>
              <a:rPr lang="es-ES" altLang="es-ES_tradnl" sz="2667" b="0" dirty="0">
                <a:latin typeface="Arial" panose="020B0604020202020204" pitchFamily="34" charset="0"/>
              </a:rPr>
              <a:t>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to</a:t>
            </a:r>
            <a:r>
              <a:rPr lang="es-ES" altLang="es-ES_tradnl" sz="2667" b="0" dirty="0">
                <a:latin typeface="Arial" panose="020B0604020202020204" pitchFamily="34" charset="0"/>
              </a:rPr>
              <a:t> a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type</a:t>
            </a:r>
            <a:r>
              <a:rPr lang="es-ES" altLang="es-ES_tradnl" sz="2667" b="0" dirty="0">
                <a:latin typeface="Arial" panose="020B0604020202020204" pitchFamily="34" charset="0"/>
              </a:rPr>
              <a:t> at compile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type</a:t>
            </a:r>
            <a:endParaRPr lang="es-ES" altLang="es-ES_tradnl" sz="2667" b="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endParaRPr lang="es-ES" altLang="es-ES_tradnl" sz="2667" b="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sz="2667" b="0" dirty="0" err="1">
                <a:latin typeface="Arial" panose="020B0604020202020204" pitchFamily="34" charset="0"/>
              </a:rPr>
              <a:t>Bound</a:t>
            </a:r>
            <a:r>
              <a:rPr lang="es-ES" altLang="es-ES_tradnl" sz="2667" b="0" dirty="0">
                <a:latin typeface="Arial" panose="020B0604020202020204" pitchFamily="34" charset="0"/>
              </a:rPr>
              <a:t>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to</a:t>
            </a:r>
            <a:r>
              <a:rPr lang="es-ES" altLang="es-ES_tradnl" sz="2667" b="0" dirty="0">
                <a:latin typeface="Arial" panose="020B0604020202020204" pitchFamily="34" charset="0"/>
              </a:rPr>
              <a:t>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an</a:t>
            </a:r>
            <a:r>
              <a:rPr lang="es-ES" altLang="es-ES_tradnl" sz="2667" b="0" dirty="0">
                <a:latin typeface="Arial" panose="020B0604020202020204" pitchFamily="34" charset="0"/>
              </a:rPr>
              <a:t>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object</a:t>
            </a:r>
            <a:r>
              <a:rPr lang="es-ES" altLang="es-ES_tradnl" sz="2667" b="0" dirty="0">
                <a:latin typeface="Arial" panose="020B0604020202020204" pitchFamily="34" charset="0"/>
              </a:rPr>
              <a:t> at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runtime</a:t>
            </a:r>
            <a:endParaRPr lang="es-ES" altLang="es-ES_tradnl" sz="2667" b="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_tradnl" sz="2667" b="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sz="2667" b="0" dirty="0" err="1">
                <a:latin typeface="Arial" panose="020B0604020202020204" pitchFamily="34" charset="0"/>
              </a:rPr>
              <a:t>Need</a:t>
            </a:r>
            <a:r>
              <a:rPr lang="es-ES" altLang="es-ES_tradnl" sz="2667" b="0" dirty="0">
                <a:latin typeface="Arial" panose="020B0604020202020204" pitchFamily="34" charset="0"/>
              </a:rPr>
              <a:t>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to</a:t>
            </a:r>
            <a:r>
              <a:rPr lang="es-ES" altLang="es-ES_tradnl" sz="2667" b="0" dirty="0">
                <a:latin typeface="Arial" panose="020B0604020202020204" pitchFamily="34" charset="0"/>
              </a:rPr>
              <a:t> declare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the</a:t>
            </a:r>
            <a:r>
              <a:rPr lang="es-ES" altLang="es-ES_tradnl" sz="2667" b="0" dirty="0">
                <a:latin typeface="Arial" panose="020B0604020202020204" pitchFamily="34" charset="0"/>
              </a:rPr>
              <a:t> variable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before</a:t>
            </a:r>
            <a:r>
              <a:rPr lang="es-ES" altLang="es-ES_tradnl" sz="2667" b="0" dirty="0">
                <a:latin typeface="Arial" panose="020B0604020202020204" pitchFamily="34" charset="0"/>
              </a:rPr>
              <a:t>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using</a:t>
            </a:r>
            <a:r>
              <a:rPr lang="es-ES" altLang="es-ES_tradnl" sz="2667" b="0" dirty="0">
                <a:latin typeface="Arial" panose="020B0604020202020204" pitchFamily="34" charset="0"/>
              </a:rPr>
              <a:t> </a:t>
            </a:r>
            <a:r>
              <a:rPr lang="es-ES" altLang="es-ES_tradnl" sz="2667" b="0" dirty="0" err="1">
                <a:latin typeface="Arial" panose="020B0604020202020204" pitchFamily="34" charset="0"/>
              </a:rPr>
              <a:t>it</a:t>
            </a:r>
            <a:endParaRPr lang="es-ES" altLang="es-ES_tradnl" sz="2667" b="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016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92B8C56F-64A0-4382-AA96-46694216179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Python is a dynamically typed  language</a:t>
            </a:r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C291AB66-9B79-493A-B446-C32B22DE9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917" y="1595967"/>
            <a:ext cx="10464800" cy="3769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862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8B15B37B-8479-4775-8B39-AE13892A62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 dirty="0">
                <a:latin typeface="Calibri" panose="020F0502020204030204" pitchFamily="34" charset="0"/>
              </a:rPr>
              <a:t>Python is a strongly typed  language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16012CA-3E8F-4A58-86C4-42D18FBB9F8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1405" y="1883702"/>
            <a:ext cx="10630999" cy="336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572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BF4789F7-A38D-417B-AB0E-3C503C54549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With every great power…</a:t>
            </a:r>
          </a:p>
        </p:txBody>
      </p:sp>
      <p:sp>
        <p:nvSpPr>
          <p:cNvPr id="17411" name="4 CuadroTexto">
            <a:extLst>
              <a:ext uri="{FF2B5EF4-FFF2-40B4-BE49-F238E27FC236}">
                <a16:creationId xmlns:a16="http://schemas.microsoft.com/office/drawing/2014/main" id="{D42ED6F1-4A7C-4852-81B4-934BC04A3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6433" y="1479553"/>
            <a:ext cx="11474451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90"/>
              </a:buClr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spcBef>
                <a:spcPct val="20000"/>
              </a:spcBef>
              <a:buClr>
                <a:srgbClr val="000090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s-ES" altLang="es-ES_tradnl" b="0">
                <a:latin typeface="Arial" panose="020B0604020202020204" pitchFamily="34" charset="0"/>
              </a:rPr>
              <a:t>Guidelines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s-ES" altLang="es-ES_tradnl" b="0">
              <a:latin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</a:pPr>
            <a:r>
              <a:rPr lang="es-ES" altLang="es-ES_tradnl" sz="3200">
                <a:latin typeface="Arial" panose="020B0604020202020204" pitchFamily="34" charset="0"/>
              </a:rPr>
              <a:t>Use descriptive names (x vs. sales_amount)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s-ES" altLang="es-ES_tradnl" sz="3200">
              <a:latin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</a:pPr>
            <a:r>
              <a:rPr lang="es-ES" altLang="es-ES_tradnl" sz="3200">
                <a:latin typeface="Arial" panose="020B0604020202020204" pitchFamily="34" charset="0"/>
              </a:rPr>
              <a:t>Be consistent (user_name or userName?)</a:t>
            </a:r>
          </a:p>
          <a:p>
            <a:pPr lvl="1" eaLnBrk="1" hangingPunct="1">
              <a:spcBef>
                <a:spcPct val="0"/>
              </a:spcBef>
              <a:buClrTx/>
              <a:buFontTx/>
              <a:buNone/>
            </a:pPr>
            <a:endParaRPr lang="es-ES" altLang="es-ES_tradnl" sz="3200">
              <a:latin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</a:pPr>
            <a:r>
              <a:rPr lang="es-ES" altLang="es-ES_tradnl" sz="3200">
                <a:latin typeface="Arial" panose="020B0604020202020204" pitchFamily="34" charset="0"/>
              </a:rPr>
              <a:t>Follow the traditions of the language</a:t>
            </a:r>
          </a:p>
          <a:p>
            <a:pPr lvl="2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ES" altLang="es-ES_tradnl" sz="3200">
                <a:latin typeface="Arial" panose="020B0604020202020204" pitchFamily="34" charset="0"/>
              </a:rPr>
              <a:t>Usually in Python variable names start with a lowercase letter and avoid starting with an underscore</a:t>
            </a:r>
          </a:p>
          <a:p>
            <a:pPr lvl="2" eaLnBrk="1" hangingPunct="1">
              <a:spcBef>
                <a:spcPct val="0"/>
              </a:spcBef>
              <a:buClrTx/>
              <a:buFontTx/>
              <a:buNone/>
            </a:pPr>
            <a:endParaRPr lang="es-ES" altLang="es-ES_tradnl" sz="3200">
              <a:latin typeface="Arial" panose="020B0604020202020204" pitchFamily="34" charset="0"/>
            </a:endParaRPr>
          </a:p>
          <a:p>
            <a:pPr lvl="1" eaLnBrk="1" hangingPunct="1">
              <a:spcBef>
                <a:spcPct val="0"/>
              </a:spcBef>
              <a:buClrTx/>
            </a:pPr>
            <a:r>
              <a:rPr lang="es-ES" altLang="es-ES_tradnl" sz="3200">
                <a:latin typeface="Arial" panose="020B0604020202020204" pitchFamily="34" charset="0"/>
              </a:rPr>
              <a:t>Keep the length in check </a:t>
            </a:r>
          </a:p>
          <a:p>
            <a:pPr lvl="2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ES" altLang="es-ES_tradnl" sz="3200">
                <a:latin typeface="Arial" panose="020B0604020202020204" pitchFamily="34" charset="0"/>
              </a:rPr>
              <a:t>no user_total_sales_month_report</a:t>
            </a:r>
          </a:p>
        </p:txBody>
      </p:sp>
    </p:spTree>
    <p:extLst>
      <p:ext uri="{BB962C8B-B14F-4D97-AF65-F5344CB8AC3E}">
        <p14:creationId xmlns:p14="http://schemas.microsoft.com/office/powerpoint/2010/main" val="1706759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55306" y="3227851"/>
            <a:ext cx="12998452" cy="1056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7600" i="1" dirty="0">
                <a:solidFill>
                  <a:srgbClr val="00B050"/>
                </a:solidFill>
              </a:rPr>
              <a:t>Lists, tuples and Dictionaries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92AA405-32F0-4840-A654-F31474EA14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23" y="-13136"/>
            <a:ext cx="2790085" cy="147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835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D5500DB-ADD9-4668-8563-E40C9534724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Mathematical operators</a:t>
            </a:r>
          </a:p>
        </p:txBody>
      </p:sp>
      <p:pic>
        <p:nvPicPr>
          <p:cNvPr id="18435" name="Picture 2">
            <a:extLst>
              <a:ext uri="{FF2B5EF4-FFF2-40B4-BE49-F238E27FC236}">
                <a16:creationId xmlns:a16="http://schemas.microsoft.com/office/drawing/2014/main" id="{1619D259-F9A6-4BAD-81E0-B25822338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919" y="1691221"/>
            <a:ext cx="10562167" cy="6258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4 CuadroTexto">
            <a:extLst>
              <a:ext uri="{FF2B5EF4-FFF2-40B4-BE49-F238E27FC236}">
                <a16:creationId xmlns:a16="http://schemas.microsoft.com/office/drawing/2014/main" id="{F21F030A-8E2F-4940-8CE0-EA6F7B929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28301" y="8411636"/>
            <a:ext cx="2211055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000090"/>
              </a:buClr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0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ES" altLang="es-ES_tradnl" sz="1333" b="0">
                <a:latin typeface="Arial" panose="020B0604020202020204" pitchFamily="34" charset="0"/>
              </a:rPr>
              <a:t>Source:http://www.emcu.it/</a:t>
            </a:r>
          </a:p>
        </p:txBody>
      </p:sp>
    </p:spTree>
    <p:extLst>
      <p:ext uri="{BB962C8B-B14F-4D97-AF65-F5344CB8AC3E}">
        <p14:creationId xmlns:p14="http://schemas.microsoft.com/office/powerpoint/2010/main" val="32851010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AFF48DD-BEB4-4793-A634-87DF4517C73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Mathematical operators</a:t>
            </a:r>
          </a:p>
        </p:txBody>
      </p:sp>
      <p:pic>
        <p:nvPicPr>
          <p:cNvPr id="19459" name="Picture 2">
            <a:extLst>
              <a:ext uri="{FF2B5EF4-FFF2-40B4-BE49-F238E27FC236}">
                <a16:creationId xmlns:a16="http://schemas.microsoft.com/office/drawing/2014/main" id="{C905E39F-836A-4E3D-8D47-0249F4330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086" y="1500721"/>
            <a:ext cx="4897967" cy="7351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153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3F43156-5203-4306-8DE4-110295A141F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What is wrong with this program?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6D83415F-5F03-44A8-8202-1D435F6F6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33" y="1788584"/>
            <a:ext cx="11618384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73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C71B8303-E057-4DE0-B23F-85601BED82A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Converting values</a:t>
            </a:r>
          </a:p>
        </p:txBody>
      </p:sp>
      <p:sp>
        <p:nvSpPr>
          <p:cNvPr id="21507" name="3 CuadroTexto">
            <a:extLst>
              <a:ext uri="{FF2B5EF4-FFF2-40B4-BE49-F238E27FC236}">
                <a16:creationId xmlns:a16="http://schemas.microsoft.com/office/drawing/2014/main" id="{4EDCACB6-0B03-4004-9E6A-4ADBD5B10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5936" y="2387602"/>
            <a:ext cx="11952817" cy="5016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0090"/>
              </a:buClr>
              <a:buChar char="•"/>
              <a:defRPr sz="3200" b="1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0090"/>
              </a:buClr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</a:pPr>
            <a:r>
              <a:rPr lang="es-ES" altLang="es-ES_tradnl" sz="4000" b="0">
                <a:latin typeface="Arial" panose="020B0604020202020204" pitchFamily="34" charset="0"/>
              </a:rPr>
              <a:t> float(x) - returns a floating-point value by converting x</a:t>
            </a:r>
          </a:p>
          <a:p>
            <a:pPr eaLnBrk="1" hangingPunct="1">
              <a:spcBef>
                <a:spcPct val="0"/>
              </a:spcBef>
              <a:buClrTx/>
            </a:pPr>
            <a:endParaRPr lang="es-ES" altLang="es-ES_tradnl" sz="4000" b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sz="4000" b="0">
                <a:latin typeface="Arial" panose="020B0604020202020204" pitchFamily="34" charset="0"/>
              </a:rPr>
              <a:t> int(x)     - returns an integer value by converting x</a:t>
            </a:r>
          </a:p>
          <a:p>
            <a:pPr eaLnBrk="1" hangingPunct="1">
              <a:spcBef>
                <a:spcPct val="0"/>
              </a:spcBef>
              <a:buClrTx/>
            </a:pPr>
            <a:endParaRPr lang="es-ES" altLang="es-ES_tradnl" sz="4000" b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sz="4000" b="0">
                <a:latin typeface="Arial" panose="020B0604020202020204" pitchFamily="34" charset="0"/>
              </a:rPr>
              <a:t> str(x)     - returns a string value by converting x</a:t>
            </a:r>
          </a:p>
          <a:p>
            <a:pPr eaLnBrk="1" hangingPunct="1">
              <a:spcBef>
                <a:spcPct val="0"/>
              </a:spcBef>
              <a:buClrTx/>
            </a:pPr>
            <a:endParaRPr lang="es-ES" altLang="es-ES_tradnl" sz="4000" b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ClrTx/>
            </a:pPr>
            <a:r>
              <a:rPr lang="es-ES" altLang="es-ES_tradnl" sz="4000" b="0">
                <a:latin typeface="Arial" panose="020B0604020202020204" pitchFamily="34" charset="0"/>
              </a:rPr>
              <a:t>bool(x) – returns a boolean value</a:t>
            </a:r>
          </a:p>
        </p:txBody>
      </p:sp>
    </p:spTree>
    <p:extLst>
      <p:ext uri="{BB962C8B-B14F-4D97-AF65-F5344CB8AC3E}">
        <p14:creationId xmlns:p14="http://schemas.microsoft.com/office/powerpoint/2010/main" val="11372082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7D981C7B-36F4-48FF-ADA0-64149F2B6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4800" y="508000"/>
            <a:ext cx="10871200" cy="2646878"/>
          </a:xfrm>
        </p:spPr>
        <p:txBody>
          <a:bodyPr/>
          <a:lstStyle/>
          <a:p>
            <a:r>
              <a:rPr lang="en-US" altLang="es-ES" b="1"/>
              <a:t>Data Type Conversion:</a:t>
            </a:r>
            <a:endParaRPr lang="en-US" altLang="es-E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0635034-1E64-4CC5-837E-A052FD837F1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844800" y="1727200"/>
          <a:ext cx="10668000" cy="7505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75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0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Function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900" b="1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Description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int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(x [,base])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Converts x to an integer. base specifies the base if x is a string.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long(x [,base] 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Converts x to a long integer. base specifies the base if x is a string.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float(x)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Converts x to a floating-point number.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complex(real [,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imag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])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Creates a complex number.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str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(x)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Converts object x to a string representation.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repr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(x)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Converts object x to an expression string.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eval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(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str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Evaluates a string and returns an object.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tuple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(s)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Converts s to a 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tuple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list(s)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Converts s to a list.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set(s)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Converts s to a set.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dict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(d)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Creates a dictionary. d must be a sequence of (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key,value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) </a:t>
                      </a:r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tuples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frozenset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(s)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Converts s to a frozen set.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chr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(x)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Converts an integer to a character.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unichr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(x)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Converts an integer to a Unicode character.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ord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(x)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Converts a single character to its integer value.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hex(x)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Converts an integer to a hexadecimal string.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509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oct</a:t>
                      </a:r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(x)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9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Converts an integer to an octal string.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28566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555CBCB9-A2CF-473D-9DAF-652A5467C18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Converting values</a:t>
            </a: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BEBFF8C6-8A4F-43D8-9F70-A0F33DD5A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2" y="1595967"/>
            <a:ext cx="12204700" cy="3649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7275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53DFD3E-ECF2-45D9-8A03-4CF044F682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If – else - elif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5424989C-4985-4159-860E-FAB04AE40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786" y="2076451"/>
            <a:ext cx="9222316" cy="540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880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748F76E9-FAB3-4743-A848-403975A548E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If – else - elif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A170ADB4-9D0B-4DDB-9DC4-1017A4D9D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267" y="1691221"/>
            <a:ext cx="9258300" cy="674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913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CF445B0-1894-4D6E-9F45-536A9DBB71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Logical operators</a:t>
            </a:r>
          </a:p>
        </p:txBody>
      </p:sp>
      <p:pic>
        <p:nvPicPr>
          <p:cNvPr id="25603" name="Picture 2">
            <a:extLst>
              <a:ext uri="{FF2B5EF4-FFF2-40B4-BE49-F238E27FC236}">
                <a16:creationId xmlns:a16="http://schemas.microsoft.com/office/drawing/2014/main" id="{F7D24C0D-CD74-402E-A668-DB7E17E4B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86" y="1500717"/>
            <a:ext cx="6337300" cy="6957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3">
            <a:extLst>
              <a:ext uri="{FF2B5EF4-FFF2-40B4-BE49-F238E27FC236}">
                <a16:creationId xmlns:a16="http://schemas.microsoft.com/office/drawing/2014/main" id="{3CA9E6B5-5C9A-40B8-852F-3108A345D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486" y="1543054"/>
            <a:ext cx="5541433" cy="4895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1100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>
            <a:extLst>
              <a:ext uri="{FF2B5EF4-FFF2-40B4-BE49-F238E27FC236}">
                <a16:creationId xmlns:a16="http://schemas.microsoft.com/office/drawing/2014/main" id="{84B327A3-2266-43D9-BFB1-5D598035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35" y="1691218"/>
            <a:ext cx="7139517" cy="3649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Rectangle 2">
            <a:extLst>
              <a:ext uri="{FF2B5EF4-FFF2-40B4-BE49-F238E27FC236}">
                <a16:creationId xmlns:a16="http://schemas.microsoft.com/office/drawing/2014/main" id="{A2CE51C5-914A-4B25-AE19-7BB8A97352C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While Loop</a:t>
            </a:r>
          </a:p>
        </p:txBody>
      </p:sp>
      <p:pic>
        <p:nvPicPr>
          <p:cNvPr id="26628" name="Picture 2">
            <a:extLst>
              <a:ext uri="{FF2B5EF4-FFF2-40B4-BE49-F238E27FC236}">
                <a16:creationId xmlns:a16="http://schemas.microsoft.com/office/drawing/2014/main" id="{5E2F8A62-56A0-4D44-8C56-4BFCB699F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267" y="1883834"/>
            <a:ext cx="6449484" cy="670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2027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9868DEE9-C874-431D-9962-628D7F8322D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19200" y="2075723"/>
            <a:ext cx="13817600" cy="5486400"/>
          </a:xfrm>
          <a:prstGeom prst="rect">
            <a:avLst/>
          </a:prstGeom>
        </p:spPr>
        <p:txBody>
          <a:bodyPr lIns="145143" tIns="72571" rIns="145143" bIns="72571"/>
          <a:lstStyle/>
          <a:p>
            <a:pPr>
              <a:buFontTx/>
              <a:buNone/>
            </a:pPr>
            <a:r>
              <a:rPr lang="en-US" altLang="es-ES" sz="3200" dirty="0"/>
              <a:t>Python has 6 primitive (scalar) data types:</a:t>
            </a:r>
          </a:p>
          <a:p>
            <a:r>
              <a:rPr lang="en-GB" altLang="es-ES" sz="3200" dirty="0"/>
              <a:t>None</a:t>
            </a:r>
          </a:p>
          <a:p>
            <a:r>
              <a:rPr lang="en-GB" altLang="es-ES" sz="3200" dirty="0"/>
              <a:t>Boolean </a:t>
            </a:r>
          </a:p>
          <a:p>
            <a:r>
              <a:rPr lang="en-GB" altLang="es-ES" sz="3200" dirty="0"/>
              <a:t>Integer </a:t>
            </a:r>
          </a:p>
          <a:p>
            <a:r>
              <a:rPr lang="en-GB" altLang="es-ES" sz="3200" dirty="0"/>
              <a:t>Float</a:t>
            </a:r>
          </a:p>
          <a:p>
            <a:r>
              <a:rPr lang="en-GB" altLang="es-ES" sz="3200" dirty="0"/>
              <a:t>Complex </a:t>
            </a:r>
          </a:p>
          <a:p>
            <a:r>
              <a:rPr lang="en-GB" altLang="es-ES" sz="3200" dirty="0"/>
              <a:t>String</a:t>
            </a:r>
          </a:p>
          <a:p>
            <a:endParaRPr lang="en-US" altLang="es-ES" sz="3200" dirty="0"/>
          </a:p>
          <a:p>
            <a:pPr>
              <a:buNone/>
            </a:pPr>
            <a:r>
              <a:rPr lang="en-US" altLang="es-ES" sz="3200" b="1" dirty="0"/>
              <a:t>What is a structure?</a:t>
            </a:r>
          </a:p>
          <a:p>
            <a:pPr>
              <a:buNone/>
            </a:pPr>
            <a:r>
              <a:rPr lang="en-US" altLang="es-ES" sz="3200" b="1" dirty="0"/>
              <a:t>	</a:t>
            </a:r>
            <a:endParaRPr lang="en-US" altLang="es-ES" sz="3200" b="1" dirty="0">
              <a:solidFill>
                <a:srgbClr val="FF0000"/>
              </a:solidFill>
            </a:endParaRPr>
          </a:p>
        </p:txBody>
      </p:sp>
      <p:sp>
        <p:nvSpPr>
          <p:cNvPr id="25602" name="Title 1">
            <a:extLst>
              <a:ext uri="{FF2B5EF4-FFF2-40B4-BE49-F238E27FC236}">
                <a16:creationId xmlns:a16="http://schemas.microsoft.com/office/drawing/2014/main" id="{A35E14F1-CC46-465F-8AEC-984C8B7EF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7200"/>
            <a:ext cx="13822997" cy="1323439"/>
          </a:xfrm>
        </p:spPr>
        <p:txBody>
          <a:bodyPr/>
          <a:lstStyle/>
          <a:p>
            <a:r>
              <a:rPr lang="en-US" altLang="es-ES" b="1" dirty="0"/>
              <a:t>Standard Data Types:</a:t>
            </a:r>
            <a:endParaRPr lang="en-US" altLang="es-ES" dirty="0"/>
          </a:p>
        </p:txBody>
      </p:sp>
      <p:sp>
        <p:nvSpPr>
          <p:cNvPr id="4" name="Rectangle 3"/>
          <p:cNvSpPr/>
          <p:nvPr/>
        </p:nvSpPr>
        <p:spPr>
          <a:xfrm>
            <a:off x="1599275" y="6876256"/>
            <a:ext cx="13313479" cy="1254555"/>
          </a:xfrm>
          <a:prstGeom prst="rect">
            <a:avLst/>
          </a:prstGeom>
        </p:spPr>
        <p:txBody>
          <a:bodyPr wrap="square" lIns="145143" tIns="72571" rIns="145143" bIns="72571">
            <a:spAutoFit/>
          </a:bodyPr>
          <a:lstStyle/>
          <a:p>
            <a:r>
              <a:rPr lang="en-US" altLang="es-ES" sz="3600" b="1" dirty="0">
                <a:solidFill>
                  <a:srgbClr val="FF0000"/>
                </a:solidFill>
              </a:rPr>
              <a:t>A way of organizing </a:t>
            </a:r>
            <a:r>
              <a:rPr lang="en-US" altLang="es-ES" sz="3600" b="1" u="sng" dirty="0">
                <a:solidFill>
                  <a:srgbClr val="FF0000"/>
                </a:solidFill>
              </a:rPr>
              <a:t>one or more scalar types</a:t>
            </a:r>
            <a:r>
              <a:rPr lang="en-US" altLang="es-ES" sz="3600" b="1" dirty="0">
                <a:solidFill>
                  <a:srgbClr val="FF0000"/>
                </a:solidFill>
              </a:rPr>
              <a:t> (none, </a:t>
            </a:r>
            <a:r>
              <a:rPr lang="en-US" altLang="es-ES" sz="3600" b="1" dirty="0" err="1">
                <a:solidFill>
                  <a:srgbClr val="FF0000"/>
                </a:solidFill>
              </a:rPr>
              <a:t>boolean</a:t>
            </a:r>
            <a:r>
              <a:rPr lang="en-US" altLang="es-ES" sz="3600" b="1" dirty="0">
                <a:solidFill>
                  <a:srgbClr val="FF0000"/>
                </a:solidFill>
              </a:rPr>
              <a:t>, integer, float, complex and string).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0412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B8CEDD8-41C1-4181-8290-17017BC0E90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66435" y="59267"/>
            <a:ext cx="10369551" cy="656655"/>
          </a:xfrm>
        </p:spPr>
        <p:txBody>
          <a:bodyPr/>
          <a:lstStyle/>
          <a:p>
            <a:pPr eaLnBrk="1" hangingPunct="1"/>
            <a:r>
              <a:rPr lang="en-US" altLang="es-ES_tradnl" sz="4267">
                <a:latin typeface="Calibri" panose="020F0502020204030204" pitchFamily="34" charset="0"/>
              </a:rPr>
              <a:t>While and if</a:t>
            </a:r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B725ADA2-46DF-454B-8F73-2CA0F2C86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520" y="1499659"/>
            <a:ext cx="6720416" cy="7465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076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4C34F21B-1959-4ED8-8116-774E78B9DB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3903531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rgbClr val="00B050"/>
                </a:solidFill>
              </a:rPr>
              <a:t>Part 2: Troubleshooting/Debugging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0EAA2D-83AE-4AED-9B08-708215F59C9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98800" y="2407433"/>
            <a:ext cx="11125200" cy="7874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E36D914-6719-4F97-93A1-AE6D6FD8444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6624" y="3515883"/>
            <a:ext cx="11074400" cy="17653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10B3C8D0-15B5-46D4-99A8-E8DE1561C203}"/>
              </a:ext>
            </a:extLst>
          </p:cNvPr>
          <p:cNvSpPr/>
          <p:nvPr/>
        </p:nvSpPr>
        <p:spPr>
          <a:xfrm>
            <a:off x="3146624" y="1532386"/>
            <a:ext cx="1064600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3863A0"/>
                </a:solidFill>
                <a:latin typeface="Proxima Nova"/>
              </a:rPr>
              <a:t>Misusing expressions as defaults for function arguments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E306362-0017-4C8C-9D61-79F613DBF1A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98800" y="5436096"/>
            <a:ext cx="4267200" cy="1371600"/>
          </a:xfrm>
          <a:prstGeom prst="rect">
            <a:avLst/>
          </a:prstGeom>
        </p:spPr>
      </p:pic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7361" y="347531"/>
            <a:ext cx="2031215" cy="910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62394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077C6C08-A6BD-46C3-9E4F-F280FDE609AB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11510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rgbClr val="00B050"/>
                </a:solidFill>
              </a:rPr>
              <a:t>Part 2: Troubleshooting/Debugging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2679E20-362F-47BE-9D77-15943243ACF3}"/>
              </a:ext>
            </a:extLst>
          </p:cNvPr>
          <p:cNvSpPr/>
          <p:nvPr/>
        </p:nvSpPr>
        <p:spPr>
          <a:xfrm>
            <a:off x="3711509" y="1259097"/>
            <a:ext cx="11233248" cy="1241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3863A0"/>
                </a:solidFill>
                <a:latin typeface="Proxima Nova"/>
              </a:rPr>
              <a:t>Misunderstanding Python scope rules</a:t>
            </a:r>
          </a:p>
          <a:p>
            <a:endParaRPr lang="es-ES" sz="2400" b="1" dirty="0"/>
          </a:p>
          <a:p>
            <a:endParaRPr lang="es-ES" sz="24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8486BC4-32F7-4C84-9C0F-CED2D88C5BC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79596" y="1894529"/>
            <a:ext cx="7635233" cy="53549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B015D1B-1FCA-492D-9E56-4495BCCD13D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3771" y="7356309"/>
            <a:ext cx="4128459" cy="1605512"/>
          </a:xfrm>
          <a:prstGeom prst="rect">
            <a:avLst/>
          </a:prstGeom>
        </p:spPr>
      </p:pic>
      <p:pic>
        <p:nvPicPr>
          <p:cNvPr id="8" name="Picture 2" descr="See the source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7361" y="347531"/>
            <a:ext cx="2031215" cy="910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2266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2679E20-362F-47BE-9D77-15943243ACF3}"/>
              </a:ext>
            </a:extLst>
          </p:cNvPr>
          <p:cNvSpPr/>
          <p:nvPr/>
        </p:nvSpPr>
        <p:spPr>
          <a:xfrm>
            <a:off x="2998927" y="3707047"/>
            <a:ext cx="11233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What if “debug.log” exist, but there comes some error while removing it?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1D7621-BEC4-482C-82C7-F849B524058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33588" y="2007963"/>
            <a:ext cx="10388600" cy="140970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4C32A830-6EA3-4729-B610-3BF68C676E30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11510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rgbClr val="00B050"/>
                </a:solidFill>
              </a:rPr>
              <a:t>Part 2: Troubleshooting/Debugging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040D073-7C90-4F20-A34E-9CA6E61A859B}"/>
              </a:ext>
            </a:extLst>
          </p:cNvPr>
          <p:cNvSpPr/>
          <p:nvPr/>
        </p:nvSpPr>
        <p:spPr>
          <a:xfrm>
            <a:off x="3711509" y="1259098"/>
            <a:ext cx="11233248" cy="872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3863A0"/>
                </a:solidFill>
                <a:latin typeface="Proxima Nova"/>
              </a:rPr>
              <a:t>Not Using Exceptions At All</a:t>
            </a:r>
            <a:endParaRPr lang="es-ES" sz="2400" b="1" dirty="0"/>
          </a:p>
          <a:p>
            <a:endParaRPr lang="es-ES" sz="2400" b="1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014DE6B-D8D6-4E57-AFA3-72888F69293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98927" y="5351009"/>
            <a:ext cx="5760640" cy="2531895"/>
          </a:xfrm>
          <a:prstGeom prst="rect">
            <a:avLst/>
          </a:prstGeom>
        </p:spPr>
      </p:pic>
      <p:pic>
        <p:nvPicPr>
          <p:cNvPr id="11" name="Picture 2" descr="See the source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7361" y="347531"/>
            <a:ext cx="2031215" cy="910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91103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4C34F21B-1959-4ED8-8116-774E78B9DB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95553" y="539552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rgbClr val="00B050"/>
                </a:solidFill>
              </a:rPr>
              <a:t>Part 2: Troubleshooting/Debugging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75454CF-CF57-4838-A3AB-07E0FB4C3926}"/>
              </a:ext>
            </a:extLst>
          </p:cNvPr>
          <p:cNvSpPr/>
          <p:nvPr/>
        </p:nvSpPr>
        <p:spPr>
          <a:xfrm>
            <a:off x="3519488" y="1450077"/>
            <a:ext cx="854494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3863A0"/>
                </a:solidFill>
                <a:latin typeface="Proxima Nova"/>
              </a:rPr>
              <a:t>Modifying a list while iterating over it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36AE89-E5EA-4EC1-9F77-98FFE0412C6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6863" y="2939819"/>
            <a:ext cx="7950200" cy="12827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CF838E3-D4DD-4648-B2F6-184B327EB6C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7413" y="5916150"/>
            <a:ext cx="11176000" cy="1435100"/>
          </a:xfrm>
          <a:prstGeom prst="rect">
            <a:avLst/>
          </a:prstGeom>
        </p:spPr>
      </p:pic>
      <p:pic>
        <p:nvPicPr>
          <p:cNvPr id="7" name="Picture 2" descr="See the source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7361" y="347531"/>
            <a:ext cx="2031215" cy="910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700569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4C34F21B-1959-4ED8-8116-774E78B9DB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43791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rgbClr val="00B050"/>
                </a:solidFill>
              </a:rPr>
              <a:t>Part 2: Troubleshooting/Debugging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75454CF-CF57-4838-A3AB-07E0FB4C3926}"/>
              </a:ext>
            </a:extLst>
          </p:cNvPr>
          <p:cNvSpPr/>
          <p:nvPr/>
        </p:nvSpPr>
        <p:spPr>
          <a:xfrm>
            <a:off x="3519488" y="1450077"/>
            <a:ext cx="854494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b="1" dirty="0">
                <a:solidFill>
                  <a:srgbClr val="3863A0"/>
                </a:solidFill>
                <a:latin typeface="Proxima Nova"/>
              </a:rPr>
              <a:t>What if I don’t know how to solve the problem: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3C88422-9378-49A8-B6BD-629C7AF074C5}"/>
              </a:ext>
            </a:extLst>
          </p:cNvPr>
          <p:cNvSpPr/>
          <p:nvPr/>
        </p:nvSpPr>
        <p:spPr>
          <a:xfrm>
            <a:off x="3252496" y="2363756"/>
            <a:ext cx="105433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1 -  Try to interpret the error message/error logs.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9B71270-E798-4ADB-B255-EE560460CA60}"/>
              </a:ext>
            </a:extLst>
          </p:cNvPr>
          <p:cNvSpPr/>
          <p:nvPr/>
        </p:nvSpPr>
        <p:spPr>
          <a:xfrm>
            <a:off x="3252496" y="4764022"/>
            <a:ext cx="10152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2- Search the web with the error message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DF83579-F699-4022-A1D9-4ECF6877DED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5605" y="3076119"/>
            <a:ext cx="9220200" cy="13843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CD755D7-B753-4070-A4D8-3219CF1A7BE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5605" y="5555851"/>
            <a:ext cx="4876800" cy="6858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3BD9A521-E569-4F9F-B680-737BAAC092A3}"/>
              </a:ext>
            </a:extLst>
          </p:cNvPr>
          <p:cNvSpPr/>
          <p:nvPr/>
        </p:nvSpPr>
        <p:spPr>
          <a:xfrm>
            <a:off x="3257755" y="6684236"/>
            <a:ext cx="10152789" cy="1282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3 - Use an Idle (Spyder or </a:t>
            </a:r>
            <a:r>
              <a:rPr lang="en-US" sz="2400" b="1" dirty="0" err="1">
                <a:solidFill>
                  <a:srgbClr val="000066"/>
                </a:solidFill>
                <a:latin typeface="Arial" pitchFamily="34" charset="0"/>
              </a:rPr>
              <a:t>Pycharm</a:t>
            </a:r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)</a:t>
            </a:r>
            <a:br>
              <a:rPr lang="en-US" sz="2400" b="1" dirty="0">
                <a:solidFill>
                  <a:srgbClr val="000066"/>
                </a:solidFill>
                <a:latin typeface="Arial" pitchFamily="34" charset="0"/>
              </a:rPr>
            </a:b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Open the </a:t>
            </a:r>
            <a:r>
              <a:rPr lang="en-US" sz="2667" b="1" u="sng" dirty="0">
                <a:solidFill>
                  <a:srgbClr val="000066"/>
                </a:solidFill>
                <a:latin typeface="Arial" pitchFamily="34" charset="0"/>
              </a:rPr>
              <a:t>variable explorer</a:t>
            </a:r>
            <a:r>
              <a:rPr lang="en-US" sz="2667" b="1" dirty="0">
                <a:solidFill>
                  <a:srgbClr val="000066"/>
                </a:solidFill>
                <a:latin typeface="Arial" pitchFamily="34" charset="0"/>
              </a:rPr>
              <a:t> to check if the values of the variables make sense.</a:t>
            </a:r>
            <a:endParaRPr lang="en-US" sz="2400" b="1" dirty="0">
              <a:solidFill>
                <a:srgbClr val="000066"/>
              </a:solidFill>
              <a:latin typeface="Arial" pitchFamily="34" charset="0"/>
            </a:endParaRPr>
          </a:p>
        </p:txBody>
      </p:sp>
      <p:pic>
        <p:nvPicPr>
          <p:cNvPr id="10" name="Picture 2" descr="See the source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7361" y="347531"/>
            <a:ext cx="2031215" cy="910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299449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4C34F21B-1959-4ED8-8116-774E78B9DB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191563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rgbClr val="00B050"/>
                </a:solidFill>
              </a:rPr>
              <a:t>Part 2: Troubleshooting/Debugging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3C88422-9378-49A8-B6BD-629C7AF074C5}"/>
              </a:ext>
            </a:extLst>
          </p:cNvPr>
          <p:cNvSpPr/>
          <p:nvPr/>
        </p:nvSpPr>
        <p:spPr>
          <a:xfrm>
            <a:off x="2655392" y="1486896"/>
            <a:ext cx="11617291" cy="1610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4 - Use debugging tools: </a:t>
            </a:r>
            <a:r>
              <a:rPr lang="es-ES" sz="2667" dirty="0">
                <a:hlinkClick r:id="rId2"/>
              </a:rPr>
              <a:t>https://www.youtube.com/watch?v=Jb2HHOahvcE</a:t>
            </a:r>
            <a:endParaRPr lang="en-US" sz="2667" b="1" dirty="0">
              <a:solidFill>
                <a:srgbClr val="000066"/>
              </a:solidFill>
              <a:latin typeface="Arial" pitchFamily="34" charset="0"/>
            </a:endParaRPr>
          </a:p>
          <a:p>
            <a:pPr lvl="1"/>
            <a:endParaRPr lang="en-US" sz="2400" b="1" dirty="0">
              <a:solidFill>
                <a:srgbClr val="000066"/>
              </a:solidFill>
              <a:latin typeface="Arial" pitchFamily="34" charset="0"/>
            </a:endParaRPr>
          </a:p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5 - Try to get to the line which the code is breaking by placing prints using “clever” numbering…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EE9697F-99FB-4928-B7D2-7EB13B489CF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84118" y="4101747"/>
            <a:ext cx="3276583" cy="4598712"/>
          </a:xfrm>
          <a:prstGeom prst="rect">
            <a:avLst/>
          </a:prstGeom>
        </p:spPr>
      </p:pic>
      <p:pic>
        <p:nvPicPr>
          <p:cNvPr id="6" name="Picture 2" descr="See the source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7361" y="347531"/>
            <a:ext cx="2031215" cy="910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95770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4C34F21B-1959-4ED8-8116-774E78B9DB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43791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rgbClr val="00B050"/>
                </a:solidFill>
              </a:rPr>
              <a:t>Part 2: Troubleshooting/Debugging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3C88422-9378-49A8-B6BD-629C7AF074C5}"/>
              </a:ext>
            </a:extLst>
          </p:cNvPr>
          <p:cNvSpPr/>
          <p:nvPr/>
        </p:nvSpPr>
        <p:spPr>
          <a:xfrm>
            <a:off x="3252496" y="1499659"/>
            <a:ext cx="105433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6 – If the error is inside the data, we can locate the data point with error by using binary search: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CE5902E-7496-4E99-AFBC-36AC17CE67FC}"/>
              </a:ext>
            </a:extLst>
          </p:cNvPr>
          <p:cNvSpPr/>
          <p:nvPr/>
        </p:nvSpPr>
        <p:spPr>
          <a:xfrm>
            <a:off x="4671616" y="2459765"/>
            <a:ext cx="11634059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67" dirty="0">
                <a:hlinkClick r:id="rId2"/>
              </a:rPr>
              <a:t>http://www.geeksforgeeks.org/binary-search/</a:t>
            </a:r>
            <a:r>
              <a:rPr lang="en-US" sz="2667" dirty="0"/>
              <a:t> 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C06CEA8-30C7-40BB-8F4E-E15D9D009E0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78595" y="2993246"/>
            <a:ext cx="11117211" cy="5892791"/>
          </a:xfrm>
          <a:prstGeom prst="rect">
            <a:avLst/>
          </a:prstGeom>
        </p:spPr>
      </p:pic>
      <p:pic>
        <p:nvPicPr>
          <p:cNvPr id="9" name="Picture 2" descr="See the source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7361" y="347531"/>
            <a:ext cx="2031215" cy="910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31828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4C34F21B-1959-4ED8-8116-774E78B9DB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43791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rgbClr val="00B050"/>
                </a:solidFill>
              </a:rPr>
              <a:t>Part 2: Troubleshooting/Debugging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3BD9A521-E569-4F9F-B680-737BAAC092A3}"/>
              </a:ext>
            </a:extLst>
          </p:cNvPr>
          <p:cNvSpPr/>
          <p:nvPr/>
        </p:nvSpPr>
        <p:spPr>
          <a:xfrm>
            <a:off x="2683013" y="1883702"/>
            <a:ext cx="10802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7 – Restart Python, Notebook, Spyder whatever you are using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78F0AFEA-4A27-4B3F-A4DB-0CFFAF71EF7B}"/>
              </a:ext>
            </a:extLst>
          </p:cNvPr>
          <p:cNvSpPr/>
          <p:nvPr/>
        </p:nvSpPr>
        <p:spPr>
          <a:xfrm>
            <a:off x="2677754" y="3035830"/>
            <a:ext cx="10802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8 – Restart the Operational System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31B68D6-1843-4044-9500-E25BC0A073D0}"/>
              </a:ext>
            </a:extLst>
          </p:cNvPr>
          <p:cNvSpPr/>
          <p:nvPr/>
        </p:nvSpPr>
        <p:spPr>
          <a:xfrm>
            <a:off x="2677754" y="3711114"/>
            <a:ext cx="10802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9 – Check/Update/Downgrade Python Package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E1158E2-AB39-4A90-A4C3-9D474EF5E636}"/>
              </a:ext>
            </a:extLst>
          </p:cNvPr>
          <p:cNvSpPr/>
          <p:nvPr/>
        </p:nvSpPr>
        <p:spPr>
          <a:xfrm>
            <a:off x="2639331" y="5671573"/>
            <a:ext cx="11441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11 – Test a different Operational System, if it work somewhere else (stay there or check versions - Check/Update/Downgrade Python Package)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18A0746-2F16-4DF9-8871-15316FFF9F5D}"/>
              </a:ext>
            </a:extLst>
          </p:cNvPr>
          <p:cNvSpPr/>
          <p:nvPr/>
        </p:nvSpPr>
        <p:spPr>
          <a:xfrm>
            <a:off x="2655393" y="4426643"/>
            <a:ext cx="108025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10 – Change your code to use a different Python Package, library or data type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48C0A8F-0BB4-4874-AF90-C6CFF7D44207}"/>
              </a:ext>
            </a:extLst>
          </p:cNvPr>
          <p:cNvSpPr/>
          <p:nvPr/>
        </p:nvSpPr>
        <p:spPr>
          <a:xfrm>
            <a:off x="2677754" y="7255085"/>
            <a:ext cx="108025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b="1" dirty="0">
                <a:solidFill>
                  <a:srgbClr val="000066"/>
                </a:solidFill>
                <a:latin typeface="Arial" pitchFamily="34" charset="0"/>
              </a:rPr>
              <a:t>12 – Start coding again, consider doing everything from scratch.</a:t>
            </a:r>
          </a:p>
        </p:txBody>
      </p:sp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7361" y="347531"/>
            <a:ext cx="2031215" cy="910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7436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DCE0F19-CC41-4618-B16E-F52599A37B5A}"/>
              </a:ext>
            </a:extLst>
          </p:cNvPr>
          <p:cNvSpPr/>
          <p:nvPr/>
        </p:nvSpPr>
        <p:spPr>
          <a:xfrm>
            <a:off x="2933588" y="3238301"/>
            <a:ext cx="11597539" cy="2103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667" dirty="0"/>
          </a:p>
          <a:p>
            <a:r>
              <a:rPr lang="en-US" sz="2667" dirty="0"/>
              <a:t>Some references:</a:t>
            </a:r>
            <a:br>
              <a:rPr lang="en-US" sz="2667" dirty="0"/>
            </a:br>
            <a:r>
              <a:rPr lang="en-US" sz="2667" dirty="0">
                <a:hlinkClick r:id="rId2"/>
              </a:rPr>
              <a:t>https://www.toptal.com/python/top-10-mistakes-that-python-programmers-make</a:t>
            </a:r>
            <a:r>
              <a:rPr lang="en-US" sz="2667" dirty="0"/>
              <a:t>   </a:t>
            </a:r>
          </a:p>
          <a:p>
            <a:r>
              <a:rPr lang="en-US" sz="2667" dirty="0">
                <a:hlinkClick r:id="rId3"/>
              </a:rPr>
              <a:t>http://www.techbeamers.com/python-programming-mistakes/</a:t>
            </a:r>
            <a:endParaRPr lang="en-US" sz="2667" dirty="0"/>
          </a:p>
          <a:p>
            <a:endParaRPr lang="en-US" sz="2400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C34F21B-1959-4ED8-8116-774E78B9DB5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095553" y="443541"/>
            <a:ext cx="9748839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1pPr>
            <a:lvl2pPr marL="742950" indent="-28575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2pPr>
            <a:lvl3pPr marL="11430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3pPr>
            <a:lvl4pPr marL="16002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4pPr>
            <a:lvl5pPr marL="2057400" indent="-228600" defTabSz="1042988">
              <a:lnSpc>
                <a:spcPct val="90000"/>
              </a:lnSpc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5pPr>
            <a:lvl6pPr marL="25146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6pPr>
            <a:lvl7pPr marL="29718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7pPr>
            <a:lvl8pPr marL="34290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8pPr>
            <a:lvl9pPr marL="3886200" indent="-228600" defTabSz="10429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>
                <a:solidFill>
                  <a:srgbClr val="FF0000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GB" altLang="en-US" sz="3733" i="1" dirty="0">
                <a:solidFill>
                  <a:srgbClr val="00B050"/>
                </a:solidFill>
              </a:rPr>
              <a:t>Part 2: Troubleshooting/Debugging</a:t>
            </a:r>
          </a:p>
        </p:txBody>
      </p:sp>
      <p:pic>
        <p:nvPicPr>
          <p:cNvPr id="6" name="Picture 2" descr="See the source im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67361" y="347531"/>
            <a:ext cx="2031215" cy="910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42013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2800" y="990600"/>
            <a:ext cx="5334000" cy="2971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193800" y="1295400"/>
            <a:ext cx="190500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/>
              <a:t>CPU</a:t>
            </a:r>
            <a:endParaRPr lang="en-GB" sz="3600" dirty="0"/>
          </a:p>
        </p:txBody>
      </p:sp>
      <p:sp>
        <p:nvSpPr>
          <p:cNvPr id="6" name="Rectangle 5"/>
          <p:cNvSpPr/>
          <p:nvPr/>
        </p:nvSpPr>
        <p:spPr>
          <a:xfrm>
            <a:off x="3708400" y="1295400"/>
            <a:ext cx="190500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/>
              <a:t>ROM</a:t>
            </a:r>
            <a:endParaRPr lang="en-GB" sz="3600" dirty="0"/>
          </a:p>
        </p:txBody>
      </p:sp>
      <p:sp>
        <p:nvSpPr>
          <p:cNvPr id="7" name="Rectangle 6"/>
          <p:cNvSpPr/>
          <p:nvPr/>
        </p:nvSpPr>
        <p:spPr>
          <a:xfrm>
            <a:off x="3708400" y="2667000"/>
            <a:ext cx="1905000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/>
              <a:t>HD</a:t>
            </a:r>
            <a:endParaRPr lang="en-GB" sz="3600" dirty="0"/>
          </a:p>
        </p:txBody>
      </p:sp>
      <p:sp>
        <p:nvSpPr>
          <p:cNvPr id="8" name="Left Brace 7"/>
          <p:cNvSpPr/>
          <p:nvPr/>
        </p:nvSpPr>
        <p:spPr>
          <a:xfrm rot="16601733">
            <a:off x="4396786" y="173708"/>
            <a:ext cx="1066800" cy="908676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641600" y="5105400"/>
            <a:ext cx="223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95% de los problemas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8890000" y="1143000"/>
            <a:ext cx="5410200" cy="37338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DATOS: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VELOCIDAD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VOLUMEN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VARIABILILDAD (estructuras)</a:t>
            </a: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689600" y="1828800"/>
            <a:ext cx="4572000" cy="762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689600" y="3200400"/>
            <a:ext cx="4724400" cy="228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118600" y="5257800"/>
            <a:ext cx="5334000" cy="37338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CÓDIGO: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ENTENDIBLE (documentación)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CORRECTO (testeo)</a:t>
            </a:r>
          </a:p>
          <a:p>
            <a:pPr algn="ctr"/>
            <a:endParaRPr lang="es-ES" sz="2800" dirty="0"/>
          </a:p>
          <a:p>
            <a:pPr algn="ctr"/>
            <a:r>
              <a:rPr lang="es-ES" sz="2800" dirty="0"/>
              <a:t>REUTILIZABLE (funciones, clases y paquetes)</a:t>
            </a:r>
          </a:p>
        </p:txBody>
      </p:sp>
    </p:spTree>
    <p:extLst>
      <p:ext uri="{BB962C8B-B14F-4D97-AF65-F5344CB8AC3E}">
        <p14:creationId xmlns:p14="http://schemas.microsoft.com/office/powerpoint/2010/main" val="106261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71216" y="393191"/>
            <a:ext cx="10520172" cy="2436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932919" y="393191"/>
            <a:ext cx="1732788" cy="2436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08555">
              <a:lnSpc>
                <a:spcPct val="100000"/>
              </a:lnSpc>
            </a:pPr>
            <a:r>
              <a:rPr dirty="0"/>
              <a:t>Me</a:t>
            </a:r>
            <a:r>
              <a:rPr spc="-30" dirty="0"/>
              <a:t>m</a:t>
            </a:r>
            <a:r>
              <a:rPr dirty="0"/>
              <a:t>o</a:t>
            </a:r>
            <a:r>
              <a:rPr spc="-35" dirty="0"/>
              <a:t>r</a:t>
            </a:r>
            <a:r>
              <a:rPr spc="-5" dirty="0"/>
              <a:t>i</a:t>
            </a:r>
            <a:r>
              <a:rPr dirty="0"/>
              <a:t>a</a:t>
            </a:r>
            <a:r>
              <a:rPr spc="25" dirty="0">
                <a:latin typeface="Times New Roman"/>
                <a:cs typeface="Times New Roman"/>
              </a:rPr>
              <a:t> </a:t>
            </a:r>
            <a:r>
              <a:rPr spc="-5" dirty="0"/>
              <a:t>princi</a:t>
            </a:r>
            <a:r>
              <a:rPr spc="20" dirty="0"/>
              <a:t>p</a:t>
            </a:r>
            <a:r>
              <a:rPr dirty="0"/>
              <a:t>al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5586" y="2538730"/>
            <a:ext cx="13750290" cy="500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6260" indent="-543560">
              <a:lnSpc>
                <a:spcPct val="100000"/>
              </a:lnSpc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6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mo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ry</a:t>
            </a:r>
            <a:r>
              <a:rPr sz="3800" spc="8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en</a:t>
            </a:r>
            <a:r>
              <a:rPr sz="3800" spc="6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g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és.</a:t>
            </a:r>
            <a:endParaRPr sz="3800">
              <a:latin typeface="Century Gothic"/>
              <a:cs typeface="Century Gothic"/>
            </a:endParaRPr>
          </a:p>
          <a:p>
            <a:pPr marL="556260" marR="5080" indent="-543560">
              <a:lnSpc>
                <a:spcPct val="100299"/>
              </a:lnSpc>
              <a:spcBef>
                <a:spcPts val="900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10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-1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9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ma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5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5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pr</a:t>
            </a:r>
            <a:r>
              <a:rPr sz="3800" spc="-2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g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ra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8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tras</a:t>
            </a:r>
            <a:r>
              <a:rPr sz="3800" spc="1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9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est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á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j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u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t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.</a:t>
            </a:r>
            <a:endParaRPr sz="3800">
              <a:latin typeface="Century Gothic"/>
              <a:cs typeface="Century Gothic"/>
            </a:endParaRPr>
          </a:p>
          <a:p>
            <a:pPr marL="556260" indent="-543560">
              <a:lnSpc>
                <a:spcPct val="100000"/>
              </a:lnSpc>
              <a:spcBef>
                <a:spcPts val="915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z="3800" spc="-45" dirty="0">
                <a:solidFill>
                  <a:srgbClr val="7F7F7F"/>
                </a:solidFill>
                <a:latin typeface="Century Gothic"/>
                <a:cs typeface="Century Gothic"/>
              </a:rPr>
              <a:t>T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am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b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én</a:t>
            </a:r>
            <a:r>
              <a:rPr sz="3800" spc="6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9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ma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3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25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5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t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.</a:t>
            </a:r>
            <a:r>
              <a:rPr sz="3800" spc="7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114" dirty="0">
                <a:solidFill>
                  <a:srgbClr val="7F7F7F"/>
                </a:solidFill>
                <a:latin typeface="Century Gothic"/>
                <a:cs typeface="Century Gothic"/>
              </a:rPr>
              <a:t>(</a:t>
            </a:r>
            <a:r>
              <a:rPr sz="3800" spc="-55" dirty="0">
                <a:solidFill>
                  <a:srgbClr val="7F7F7F"/>
                </a:solidFill>
                <a:latin typeface="Century Gothic"/>
                <a:cs typeface="Century Gothic"/>
              </a:rPr>
              <a:t>V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26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ew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ma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)</a:t>
            </a:r>
            <a:endParaRPr sz="3800">
              <a:latin typeface="Century Gothic"/>
              <a:cs typeface="Century Gothic"/>
            </a:endParaRPr>
          </a:p>
          <a:p>
            <a:pPr marL="556260" indent="-543560">
              <a:lnSpc>
                <a:spcPct val="100000"/>
              </a:lnSpc>
              <a:spcBef>
                <a:spcPts val="915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:</a:t>
            </a:r>
            <a:r>
              <a:rPr sz="3800" spc="8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spc="4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cc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ess</a:t>
            </a:r>
            <a:r>
              <a:rPr sz="3800" spc="2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ry</a:t>
            </a:r>
            <a:endParaRPr sz="3800">
              <a:latin typeface="Century Gothic"/>
              <a:cs typeface="Century Gothic"/>
            </a:endParaRPr>
          </a:p>
          <a:p>
            <a:pPr marL="739140">
              <a:lnSpc>
                <a:spcPct val="100000"/>
              </a:lnSpc>
              <a:spcBef>
                <a:spcPts val="680"/>
              </a:spcBef>
              <a:tabLst>
                <a:tab pos="1192530" algn="l"/>
              </a:tabLst>
            </a:pPr>
            <a:r>
              <a:rPr sz="2450" spc="10" dirty="0">
                <a:solidFill>
                  <a:srgbClr val="7F7F7F"/>
                </a:solidFill>
                <a:latin typeface="Courier New"/>
                <a:cs typeface="Courier New"/>
              </a:rPr>
              <a:t>o</a:t>
            </a:r>
            <a:r>
              <a:rPr sz="2450" spc="10" dirty="0">
                <a:solidFill>
                  <a:srgbClr val="7F7F7F"/>
                </a:solidFill>
                <a:latin typeface="Times New Roman"/>
                <a:cs typeface="Times New Roman"/>
              </a:rPr>
              <a:t>	</a:t>
            </a:r>
            <a:r>
              <a:rPr sz="2450" spc="5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2450" spc="15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2450" spc="25" dirty="0">
                <a:solidFill>
                  <a:srgbClr val="7F7F7F"/>
                </a:solidFill>
                <a:latin typeface="Century Gothic"/>
                <a:cs typeface="Century Gothic"/>
              </a:rPr>
              <a:t>m</a:t>
            </a:r>
            <a:r>
              <a:rPr sz="2450" spc="10" dirty="0">
                <a:solidFill>
                  <a:srgbClr val="7F7F7F"/>
                </a:solidFill>
                <a:latin typeface="Century Gothic"/>
                <a:cs typeface="Century Gothic"/>
              </a:rPr>
              <a:t>or</a:t>
            </a:r>
            <a:r>
              <a:rPr sz="2450" spc="80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2450" spc="15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2450" spc="6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2450" spc="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2450" spc="15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2450" spc="11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2450" spc="1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2450" spc="2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2450" spc="25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2450" spc="15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2450" spc="1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2450" spc="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2450" spc="9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2450" spc="1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2450" spc="40" dirty="0">
                <a:solidFill>
                  <a:srgbClr val="7F7F7F"/>
                </a:solidFill>
                <a:latin typeface="Century Gothic"/>
                <a:cs typeface="Century Gothic"/>
              </a:rPr>
              <a:t>l</a:t>
            </a:r>
            <a:r>
              <a:rPr sz="2450" spc="15" dirty="0">
                <a:solidFill>
                  <a:srgbClr val="7F7F7F"/>
                </a:solidFill>
                <a:latin typeface="Century Gothic"/>
                <a:cs typeface="Century Gothic"/>
              </a:rPr>
              <a:t>ea</a:t>
            </a:r>
            <a:r>
              <a:rPr sz="2450" spc="-45" dirty="0">
                <a:solidFill>
                  <a:srgbClr val="7F7F7F"/>
                </a:solidFill>
                <a:latin typeface="Century Gothic"/>
                <a:cs typeface="Century Gothic"/>
              </a:rPr>
              <a:t>t</a:t>
            </a:r>
            <a:r>
              <a:rPr sz="2450" spc="10" dirty="0">
                <a:solidFill>
                  <a:srgbClr val="7F7F7F"/>
                </a:solidFill>
                <a:latin typeface="Century Gothic"/>
                <a:cs typeface="Century Gothic"/>
              </a:rPr>
              <a:t>or</a:t>
            </a:r>
            <a:r>
              <a:rPr sz="2450" spc="80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2450" spc="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endParaRPr sz="2450">
              <a:latin typeface="Century Gothic"/>
              <a:cs typeface="Century Gothic"/>
            </a:endParaRPr>
          </a:p>
          <a:p>
            <a:pPr marL="556260" indent="-543560">
              <a:lnSpc>
                <a:spcPct val="100000"/>
              </a:lnSpc>
              <a:spcBef>
                <a:spcPts val="894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6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b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rra</a:t>
            </a:r>
            <a:r>
              <a:rPr sz="3800" spc="8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c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u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spc="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9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p</a:t>
            </a:r>
            <a:r>
              <a:rPr sz="3800" spc="-3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g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11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el</a:t>
            </a:r>
            <a:r>
              <a:rPr sz="3800" spc="8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1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n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r>
              <a:rPr sz="3800" spc="10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o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endParaRPr sz="3800">
              <a:latin typeface="Century Gothic"/>
              <a:cs typeface="Century Gothic"/>
            </a:endParaRPr>
          </a:p>
          <a:p>
            <a:pPr marL="556260" indent="-543560">
              <a:lnSpc>
                <a:spcPts val="4525"/>
              </a:lnSpc>
              <a:spcBef>
                <a:spcPts val="910"/>
              </a:spcBef>
              <a:buClr>
                <a:srgbClr val="7F7F7F"/>
              </a:buClr>
              <a:buFont typeface="Arial"/>
              <a:buChar char="•"/>
              <a:tabLst>
                <a:tab pos="556895" algn="l"/>
              </a:tabLst>
            </a:pPr>
            <a:r>
              <a:rPr sz="3800" spc="-5" dirty="0">
                <a:solidFill>
                  <a:srgbClr val="7F7F7F"/>
                </a:solidFill>
                <a:latin typeface="Century Gothic"/>
                <a:cs typeface="Century Gothic"/>
              </a:rPr>
              <a:t>E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s</a:t>
            </a:r>
            <a:r>
              <a:rPr sz="3800" spc="90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spc="-20" dirty="0">
                <a:solidFill>
                  <a:srgbClr val="7F7F7F"/>
                </a:solidFill>
                <a:latin typeface="Century Gothic"/>
                <a:cs typeface="Century Gothic"/>
              </a:rPr>
              <a:t>mu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y</a:t>
            </a:r>
            <a:r>
              <a:rPr sz="3800" spc="105" dirty="0">
                <a:solidFill>
                  <a:srgbClr val="7F7F7F"/>
                </a:solidFill>
                <a:latin typeface="Times New Roman"/>
                <a:cs typeface="Times New Roman"/>
              </a:rPr>
              <a:t> 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r</a:t>
            </a:r>
            <a:r>
              <a:rPr sz="3800" spc="-25" dirty="0">
                <a:solidFill>
                  <a:srgbClr val="7F7F7F"/>
                </a:solidFill>
                <a:latin typeface="Century Gothic"/>
                <a:cs typeface="Century Gothic"/>
              </a:rPr>
              <a:t>á</a:t>
            </a:r>
            <a:r>
              <a:rPr sz="3800" spc="-15" dirty="0">
                <a:solidFill>
                  <a:srgbClr val="7F7F7F"/>
                </a:solidFill>
                <a:latin typeface="Century Gothic"/>
                <a:cs typeface="Century Gothic"/>
              </a:rPr>
              <a:t>p</a:t>
            </a:r>
            <a:r>
              <a:rPr sz="3800" spc="20" dirty="0">
                <a:solidFill>
                  <a:srgbClr val="7F7F7F"/>
                </a:solidFill>
                <a:latin typeface="Century Gothic"/>
                <a:cs typeface="Century Gothic"/>
              </a:rPr>
              <a:t>i</a:t>
            </a:r>
            <a:r>
              <a:rPr sz="3800" spc="5" dirty="0">
                <a:solidFill>
                  <a:srgbClr val="7F7F7F"/>
                </a:solidFill>
                <a:latin typeface="Century Gothic"/>
                <a:cs typeface="Century Gothic"/>
              </a:rPr>
              <a:t>d</a:t>
            </a:r>
            <a:r>
              <a:rPr sz="3800" dirty="0">
                <a:solidFill>
                  <a:srgbClr val="7F7F7F"/>
                </a:solidFill>
                <a:latin typeface="Century Gothic"/>
                <a:cs typeface="Century Gothic"/>
              </a:rPr>
              <a:t>a</a:t>
            </a:r>
            <a:endParaRPr sz="3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3004810" y="491246"/>
            <a:ext cx="1524000" cy="152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4126</Words>
  <Application>Microsoft Office PowerPoint</Application>
  <PresentationFormat>Custom</PresentationFormat>
  <Paragraphs>593</Paragraphs>
  <Slides>79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-apple-system</vt:lpstr>
      <vt:lpstr>Arial</vt:lpstr>
      <vt:lpstr>Calibri</vt:lpstr>
      <vt:lpstr>Century Gothic</vt:lpstr>
      <vt:lpstr>Courier New</vt:lpstr>
      <vt:lpstr>Freestyle Script</vt:lpstr>
      <vt:lpstr>Juice ITC</vt:lpstr>
      <vt:lpstr>Palatino Linotype</vt:lpstr>
      <vt:lpstr>Proxima Nova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Logical operators</vt:lpstr>
      <vt:lpstr>PowerPoint Presentation</vt:lpstr>
      <vt:lpstr>PowerPoint Presentation</vt:lpstr>
      <vt:lpstr>Standard Data Types:</vt:lpstr>
      <vt:lpstr>PowerPoint Presentation</vt:lpstr>
      <vt:lpstr>Memoria principal</vt:lpstr>
      <vt:lpstr>Memoria principal</vt:lpstr>
      <vt:lpstr>Almacenamiento secundario</vt:lpstr>
      <vt:lpstr>Built-in Data Structures:</vt:lpstr>
      <vt:lpstr>PowerPoint Presentation</vt:lpstr>
      <vt:lpstr>Python Lists:</vt:lpstr>
      <vt:lpstr>PowerPoint Presentation</vt:lpstr>
      <vt:lpstr>PowerPoint Presentation</vt:lpstr>
      <vt:lpstr>PowerPoint Presentation</vt:lpstr>
      <vt:lpstr>Escribir un programa en Python usando un loop for para sumar todos los elementos de la lista: mi_lista = [1, 2, 3, 4, 5]  </vt:lpstr>
      <vt:lpstr>Solución:</vt:lpstr>
      <vt:lpstr>PowerPoint Presentation</vt:lpstr>
      <vt:lpstr>PowerPoint Presentation</vt:lpstr>
      <vt:lpstr>Python Dictionary:</vt:lpstr>
      <vt:lpstr>Python Dictionary - Syntax</vt:lpstr>
      <vt:lpstr>Python Dictionary – Is it efficient?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Functions:</vt:lpstr>
      <vt:lpstr>PowerPoint Presentation</vt:lpstr>
      <vt:lpstr>PowerPoint Presentation</vt:lpstr>
      <vt:lpstr>functions vs. methods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is interpreted </vt:lpstr>
      <vt:lpstr>Scripting Python</vt:lpstr>
      <vt:lpstr>PowerPoint Presentation</vt:lpstr>
      <vt:lpstr>Comments in Python</vt:lpstr>
      <vt:lpstr>Comments in Python</vt:lpstr>
      <vt:lpstr>String escape sequences</vt:lpstr>
      <vt:lpstr>Variables in Python</vt:lpstr>
      <vt:lpstr>Variables in Python</vt:lpstr>
      <vt:lpstr>Variables in Python</vt:lpstr>
      <vt:lpstr>Python vs. other languages  </vt:lpstr>
      <vt:lpstr>Python is a dynamically typed  language</vt:lpstr>
      <vt:lpstr>Python is a strongly typed  language</vt:lpstr>
      <vt:lpstr>With every great power…</vt:lpstr>
      <vt:lpstr>Mathematical operators</vt:lpstr>
      <vt:lpstr>Mathematical operators</vt:lpstr>
      <vt:lpstr>What is wrong with this program?</vt:lpstr>
      <vt:lpstr>Converting values</vt:lpstr>
      <vt:lpstr>Data Type Conversion:</vt:lpstr>
      <vt:lpstr>Converting values</vt:lpstr>
      <vt:lpstr>If – else - elif</vt:lpstr>
      <vt:lpstr>If – else - elif</vt:lpstr>
      <vt:lpstr>Logical operators</vt:lpstr>
      <vt:lpstr>While Loop</vt:lpstr>
      <vt:lpstr>While and 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Ordenadores</dc:title>
  <dc:creator>Online2PDF.com</dc:creator>
  <cp:lastModifiedBy>Manoel Gadi</cp:lastModifiedBy>
  <cp:revision>51</cp:revision>
  <dcterms:created xsi:type="dcterms:W3CDTF">2019-10-18T15:25:16Z</dcterms:created>
  <dcterms:modified xsi:type="dcterms:W3CDTF">2023-09-10T16:48:40Z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2019-10-18T00:00:00Z</vt:filetime>
  </property>
  <property fmtid="{D5CDD505-2E9C-101B-9397-08002B2CF9AE}" pid="3" name="LastSaved">
    <vt:filetime>2019-10-18T00:00:00Z</vt:filetime>
  </property>
</Properties>
</file>